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gomez\Dropbox\Ayuntamiento%20de%20Zapopan\Ley%20en%20formato%20ciudadano%2020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gomez\Dropbox\Ayuntamiento%20de%20Zapopan\Ley%20en%20formato%20ciudadano%2020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gomez\Dropbox\Ayuntamiento%20de%20Zapopan\Ley%20en%20formato%20ciudadano%2020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gomez\Dropbox\Ayuntamiento%20de%20Zapopan\Ley%20en%20formato%20ciudadano%2020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gomez\Dropbox\Ayuntamiento%20de%20Zapopan\Ley%20en%20formato%20ciudadano%20201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gomez\Dropbox\Ayuntamiento%20de%20Zapopan\Ley%20en%20formato%20ciudadano%20201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gomez\Dropbox\Ayuntamiento%20de%20Zapopan\Ley%20en%20formato%20ciudadano%20201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gomez\Dropbox\Ayuntamiento%20de%20Zapopan\Ley%20en%20formato%20ciudadano%2020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2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</c:spPr>
          </c:dPt>
          <c:dPt>
            <c:idx val="7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dLbls>
            <c:dLbl>
              <c:idx val="3"/>
              <c:layout>
                <c:manualLayout>
                  <c:x val="0"/>
                  <c:y val="3.1372329440749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6142047988656301E-3"/>
                  <c:y val="3.66010510142072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 i="0">
                    <a:latin typeface="Titillium WebRegular"/>
                    <a:cs typeface="Titillium WebRegular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'TOTAL INGRESOS'!$B$1:$B$9</c:f>
              <c:strCache>
                <c:ptCount val="9"/>
                <c:pt idx="0">
                  <c:v>DERECHOS (VENTA)</c:v>
                </c:pt>
                <c:pt idx="1">
                  <c:v>INTERESES Y RENDIMIENTOS BANCARIOS</c:v>
                </c:pt>
                <c:pt idx="2">
                  <c:v>APORTACIONES Y FONDOS</c:v>
                </c:pt>
                <c:pt idx="3">
                  <c:v>PARTICIPACIONES</c:v>
                </c:pt>
                <c:pt idx="4">
                  <c:v>APROVECHAMIENTOS</c:v>
                </c:pt>
                <c:pt idx="5">
                  <c:v>PRODUCTOS</c:v>
                </c:pt>
                <c:pt idx="6">
                  <c:v>DERECHOS</c:v>
                </c:pt>
                <c:pt idx="7">
                  <c:v>CONTRIBUCIONES DE MEJORAS</c:v>
                </c:pt>
                <c:pt idx="8">
                  <c:v>IMPUESTOS</c:v>
                </c:pt>
              </c:strCache>
            </c:strRef>
          </c:cat>
          <c:val>
            <c:numRef>
              <c:f>'TOTAL INGRESOS'!$C$1:$C$9</c:f>
              <c:numCache>
                <c:formatCode>_-"$"* #,##0_-;\-"$"* #,##0_-;_-"$"* "-"??_-;_-@_-</c:formatCode>
                <c:ptCount val="9"/>
                <c:pt idx="0">
                  <c:v>36982</c:v>
                </c:pt>
                <c:pt idx="1">
                  <c:v>21157611</c:v>
                </c:pt>
                <c:pt idx="2">
                  <c:v>963675160</c:v>
                </c:pt>
                <c:pt idx="3">
                  <c:v>1753254441</c:v>
                </c:pt>
                <c:pt idx="4">
                  <c:v>51460911</c:v>
                </c:pt>
                <c:pt idx="5">
                  <c:v>44918765</c:v>
                </c:pt>
                <c:pt idx="6">
                  <c:v>519809428</c:v>
                </c:pt>
                <c:pt idx="7">
                  <c:v>108827721</c:v>
                </c:pt>
                <c:pt idx="8">
                  <c:v>1610637669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8445904"/>
        <c:axId val="178446296"/>
        <c:axId val="0"/>
      </c:bar3DChart>
      <c:catAx>
        <c:axId val="178445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0" i="0">
                <a:latin typeface="Titillium WebRegular"/>
                <a:cs typeface="Titillium WebRegular"/>
              </a:defRPr>
            </a:pPr>
            <a:endParaRPr lang="es-MX"/>
          </a:p>
        </c:txPr>
        <c:crossAx val="178446296"/>
        <c:crosses val="autoZero"/>
        <c:auto val="1"/>
        <c:lblAlgn val="ctr"/>
        <c:lblOffset val="100"/>
        <c:noMultiLvlLbl val="0"/>
      </c:catAx>
      <c:valAx>
        <c:axId val="178446296"/>
        <c:scaling>
          <c:orientation val="minMax"/>
        </c:scaling>
        <c:delete val="1"/>
        <c:axPos val="b"/>
        <c:numFmt formatCode="_-&quot;$&quot;* #,##0_-;\-&quot;$&quot;* #,##0_-;_-&quot;$&quot;* &quot;-&quot;??_-;_-@_-" sourceLinked="1"/>
        <c:majorTickMark val="out"/>
        <c:minorTickMark val="none"/>
        <c:tickLblPos val="nextTo"/>
        <c:crossAx val="1784459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0" i="0">
                <a:latin typeface="Titillium WebSemiBold"/>
                <a:cs typeface="Titillium WebSemiBold"/>
              </a:defRPr>
            </a:pPr>
            <a:r>
              <a:rPr lang="es-MX" sz="1400" b="0" i="0" dirty="0">
                <a:latin typeface="Titillium WebSemiBold"/>
                <a:cs typeface="Titillium WebSemiBold"/>
              </a:rPr>
              <a:t>IMPUESTOS</a:t>
            </a:r>
          </a:p>
          <a:p>
            <a:pPr>
              <a:defRPr sz="1400" b="0" i="0">
                <a:latin typeface="Titillium WebSemiBold"/>
                <a:cs typeface="Titillium WebSemiBold"/>
              </a:defRPr>
            </a:pPr>
            <a:r>
              <a:rPr lang="es-MX" sz="1400" b="0" i="0" dirty="0">
                <a:latin typeface="Titillium WebSemiBold"/>
                <a:cs typeface="Titillium WebSemiBold"/>
              </a:rPr>
              <a:t>$1,610'637,669</a:t>
            </a:r>
          </a:p>
        </c:rich>
      </c:tx>
      <c:layout>
        <c:manualLayout>
          <c:xMode val="edge"/>
          <c:yMode val="edge"/>
          <c:x val="0.17890654796212599"/>
          <c:y val="0.44348389890209899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74561440275177E-2"/>
          <c:y val="0.12715387455180799"/>
          <c:w val="0.428373920147399"/>
          <c:h val="0.74779724788736701"/>
        </c:manualLayout>
      </c:layout>
      <c:doughnutChart>
        <c:varyColors val="1"/>
        <c:ser>
          <c:idx val="0"/>
          <c:order val="0"/>
          <c:dPt>
            <c:idx val="3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Pt>
            <c:idx val="4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0.61198055541070695"/>
                  <c:y val="8.2408224983437695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59131490226581795"/>
                  <c:y val="0.19273304709743699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55589600968753095"/>
                  <c:y val="0.29558680887432498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47240618101545401"/>
                  <c:y val="0.115606936416185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788820018168781"/>
                  <c:y val="0.33654443483581897"/>
                </c:manualLayout>
              </c:layout>
              <c:spPr/>
              <c:txPr>
                <a:bodyPr/>
                <a:lstStyle/>
                <a:p>
                  <a:pPr>
                    <a:defRPr sz="1200" b="0" i="0">
                      <a:solidFill>
                        <a:sysClr val="windowText" lastClr="000000"/>
                      </a:solidFill>
                      <a:latin typeface="Titillium WebBold"/>
                      <a:cs typeface="Titillium WebBold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>
                    <a:latin typeface="Titillium WebBold"/>
                    <a:cs typeface="Titillium WebBold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IMPUESTOS!$A$2:$A$6</c:f>
              <c:strCache>
                <c:ptCount val="5"/>
                <c:pt idx="0">
                  <c:v>Impuestos sobre espectaculos publicos.</c:v>
                </c:pt>
                <c:pt idx="1">
                  <c:v>Impuesto sobre negocios juridicos</c:v>
                </c:pt>
                <c:pt idx="2">
                  <c:v>Accesorios de Impuestos</c:v>
                </c:pt>
                <c:pt idx="3">
                  <c:v>Impuesto sobre Transmisiones patrimoniales</c:v>
                </c:pt>
                <c:pt idx="4">
                  <c:v>Impuesto Predial</c:v>
                </c:pt>
              </c:strCache>
            </c:strRef>
          </c:cat>
          <c:val>
            <c:numRef>
              <c:f>IMPUESTOS!$B$2:$B$6</c:f>
              <c:numCache>
                <c:formatCode>_-"$"* #,##0_-;\-"$"* #,##0_-;_-"$"* "-"??_-;_-@_-</c:formatCode>
                <c:ptCount val="5"/>
                <c:pt idx="0">
                  <c:v>30479821.539999999</c:v>
                </c:pt>
                <c:pt idx="1">
                  <c:v>53545545.289999999</c:v>
                </c:pt>
                <c:pt idx="2">
                  <c:v>61308648.210000001</c:v>
                </c:pt>
                <c:pt idx="3">
                  <c:v>679158623.98000002</c:v>
                </c:pt>
                <c:pt idx="4">
                  <c:v>786145029.70000005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0.51136254957568605"/>
          <c:y val="0.242324478226349"/>
          <c:w val="0.29705179236701401"/>
          <c:h val="0.643646794150732"/>
        </c:manualLayout>
      </c:layout>
      <c:overlay val="0"/>
      <c:txPr>
        <a:bodyPr/>
        <a:lstStyle/>
        <a:p>
          <a:pPr>
            <a:defRPr sz="1400" b="0" i="0">
              <a:latin typeface="Titillium WebSemiBold"/>
              <a:cs typeface="Titillium WebSemiBold"/>
            </a:defRPr>
          </a:pPr>
          <a:endParaRPr lang="es-MX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/>
          <a:lstStyle/>
          <a:p>
            <a: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illium WebSemiBold"/>
                <a:cs typeface="Titillium WebSemiBold"/>
              </a:defRPr>
            </a:pPr>
            <a:r>
              <a:rPr lang="es-MX" b="0" i="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illium WebSemiBold"/>
                <a:cs typeface="Titillium WebSemiBold"/>
              </a:rPr>
              <a:t>DERECHOS</a:t>
            </a:r>
          </a:p>
        </c:rich>
      </c:tx>
      <c:layout>
        <c:manualLayout>
          <c:xMode val="edge"/>
          <c:yMode val="edge"/>
          <c:x val="0.42169706743202101"/>
          <c:y val="2.1972295914649002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DERECHOS!$A$2:$A$21</c:f>
              <c:strCache>
                <c:ptCount val="20"/>
                <c:pt idx="0">
                  <c:v>Permisos de construcion, reconstruccion y remodelacion  </c:v>
                </c:pt>
                <c:pt idx="1">
                  <c:v>Pago de licencias</c:v>
                </c:pt>
                <c:pt idx="2">
                  <c:v>Otras licencias, autorizaciones o servicios de obras publicas</c:v>
                </c:pt>
                <c:pt idx="3">
                  <c:v>Certificaciones</c:v>
                </c:pt>
                <c:pt idx="4">
                  <c:v>Piso</c:v>
                </c:pt>
                <c:pt idx="5">
                  <c:v>Rastros</c:v>
                </c:pt>
                <c:pt idx="6">
                  <c:v>Agua y alcantarillado</c:v>
                </c:pt>
                <c:pt idx="7">
                  <c:v>Estacionamientos</c:v>
                </c:pt>
                <c:pt idx="8">
                  <c:v>Registro civil</c:v>
                </c:pt>
                <c:pt idx="9">
                  <c:v>Derechos por revisión de avalúos</c:v>
                </c:pt>
                <c:pt idx="10">
                  <c:v>Derechos diversos</c:v>
                </c:pt>
                <c:pt idx="11">
                  <c:v>Alineamientos</c:v>
                </c:pt>
                <c:pt idx="12">
                  <c:v>Aseo publico contratado</c:v>
                </c:pt>
                <c:pt idx="13">
                  <c:v>Accesorios de Derechos</c:v>
                </c:pt>
                <c:pt idx="14">
                  <c:v>De los cementerios de dominio publico</c:v>
                </c:pt>
                <c:pt idx="15">
                  <c:v>Mercados</c:v>
                </c:pt>
                <c:pt idx="16">
                  <c:v>Varios</c:v>
                </c:pt>
                <c:pt idx="17">
                  <c:v>Sanidad animal</c:v>
                </c:pt>
                <c:pt idx="18">
                  <c:v>De los servicios de catastro</c:v>
                </c:pt>
                <c:pt idx="19">
                  <c:v>Otras instalaciones</c:v>
                </c:pt>
              </c:strCache>
            </c:strRef>
          </c:cat>
          <c:val>
            <c:numRef>
              <c:f>DERECHOS!$B$2:$B$21</c:f>
              <c:numCache>
                <c:formatCode>_-* #,##0_-;\-* #,##0_-;_-* "-"??_-;_-@_-</c:formatCode>
                <c:ptCount val="20"/>
                <c:pt idx="0" formatCode="_-&quot;$&quot;* #,##0_-;\-&quot;$&quot;* #,##0_-;_-&quot;$&quot;* &quot;-&quot;??_-;_-@_-">
                  <c:v>184951551.19999999</c:v>
                </c:pt>
                <c:pt idx="1">
                  <c:v>93212235.739999995</c:v>
                </c:pt>
                <c:pt idx="2">
                  <c:v>63232127.32</c:v>
                </c:pt>
                <c:pt idx="3">
                  <c:v>33550869.949999999</c:v>
                </c:pt>
                <c:pt idx="4">
                  <c:v>30579438.829999998</c:v>
                </c:pt>
                <c:pt idx="5">
                  <c:v>22678628.829999998</c:v>
                </c:pt>
                <c:pt idx="6">
                  <c:v>17128891.309999999</c:v>
                </c:pt>
                <c:pt idx="7">
                  <c:v>12369280.939999999</c:v>
                </c:pt>
                <c:pt idx="8">
                  <c:v>8887792.3100000005</c:v>
                </c:pt>
                <c:pt idx="9">
                  <c:v>8370322.5499999998</c:v>
                </c:pt>
                <c:pt idx="10">
                  <c:v>8268583.4699999997</c:v>
                </c:pt>
                <c:pt idx="11">
                  <c:v>7477544.4800000004</c:v>
                </c:pt>
                <c:pt idx="12">
                  <c:v>6426501.2599999998</c:v>
                </c:pt>
                <c:pt idx="13">
                  <c:v>6300590.0800000001</c:v>
                </c:pt>
                <c:pt idx="14">
                  <c:v>6231294.3700000001</c:v>
                </c:pt>
                <c:pt idx="15">
                  <c:v>5691783.54</c:v>
                </c:pt>
                <c:pt idx="16">
                  <c:v>1493271.71</c:v>
                </c:pt>
                <c:pt idx="17">
                  <c:v>1149417.01</c:v>
                </c:pt>
                <c:pt idx="18">
                  <c:v>1089529.8700000001</c:v>
                </c:pt>
                <c:pt idx="19">
                  <c:v>719773.51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8447080"/>
        <c:axId val="178447472"/>
        <c:axId val="0"/>
      </c:bar3DChart>
      <c:catAx>
        <c:axId val="1784470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0" i="0">
                <a:latin typeface="Titillium WebRegular"/>
                <a:cs typeface="Titillium WebRegular"/>
              </a:defRPr>
            </a:pPr>
            <a:endParaRPr lang="es-MX"/>
          </a:p>
        </c:txPr>
        <c:crossAx val="178447472"/>
        <c:crosses val="autoZero"/>
        <c:auto val="1"/>
        <c:lblAlgn val="ctr"/>
        <c:lblOffset val="100"/>
        <c:noMultiLvlLbl val="0"/>
      </c:catAx>
      <c:valAx>
        <c:axId val="178447472"/>
        <c:scaling>
          <c:orientation val="minMax"/>
        </c:scaling>
        <c:delete val="0"/>
        <c:axPos val="l"/>
        <c:majorGridlines/>
        <c:numFmt formatCode="_-&quot;$&quot;* #,##0_-;\-&quot;$&quot;* #,##0_-;_-&quot;$&quot;* &quot;-&quot;??_-;_-@_-" sourceLinked="1"/>
        <c:majorTickMark val="none"/>
        <c:minorTickMark val="none"/>
        <c:tickLblPos val="nextTo"/>
        <c:txPr>
          <a:bodyPr/>
          <a:lstStyle/>
          <a:p>
            <a:pPr>
              <a:defRPr b="0" i="0">
                <a:latin typeface="Titillium WebRegular"/>
                <a:cs typeface="Titillium WebRegular"/>
              </a:defRPr>
            </a:pPr>
            <a:endParaRPr lang="es-MX"/>
          </a:p>
        </c:txPr>
        <c:crossAx val="1784470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>
                <a:latin typeface="Titillium WebSemiBold"/>
                <a:cs typeface="Titillium WebSemiBold"/>
              </a:defRPr>
            </a:pPr>
            <a:r>
              <a:rPr lang="es-MX" sz="1100" b="0" i="0" dirty="0">
                <a:latin typeface="Titillium WebSemiBold"/>
                <a:cs typeface="Titillium WebSemiBold"/>
              </a:rPr>
              <a:t>APROVECHAMIENTOS</a:t>
            </a:r>
          </a:p>
          <a:p>
            <a:pPr>
              <a:defRPr sz="1100" b="0" i="0">
                <a:latin typeface="Titillium WebSemiBold"/>
                <a:cs typeface="Titillium WebSemiBold"/>
              </a:defRPr>
            </a:pPr>
            <a:r>
              <a:rPr lang="es-MX" sz="1600" b="0" i="0" dirty="0">
                <a:latin typeface="Titillium WebSemiBold"/>
                <a:cs typeface="Titillium WebSemiBold"/>
              </a:rPr>
              <a:t>$51'460,911</a:t>
            </a:r>
          </a:p>
        </c:rich>
      </c:tx>
      <c:layout>
        <c:manualLayout>
          <c:xMode val="edge"/>
          <c:yMode val="edge"/>
          <c:x val="0.16273156451340601"/>
          <c:y val="0.451887626781517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74561440275177E-2"/>
          <c:y val="0.12715387455180799"/>
          <c:w val="0.428373920147399"/>
          <c:h val="0.74779724788736701"/>
        </c:manualLayout>
      </c:layout>
      <c:doughnutChart>
        <c:varyColors val="1"/>
        <c:ser>
          <c:idx val="0"/>
          <c:order val="0"/>
          <c:dLbls>
            <c:dLbl>
              <c:idx val="0"/>
              <c:layout>
                <c:manualLayout>
                  <c:x val="0.41934206141769798"/>
                  <c:y val="-0.329770354906055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67807163167258799"/>
                  <c:y val="-0.3320759017857640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71470478513207603"/>
                  <c:y val="4.7209902520013898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64003784274581599"/>
                  <c:y val="0.36762524726162898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577158260345216"/>
                  <c:y val="0.51747702727138201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76316512817140303"/>
                  <c:y val="0.48298008991650698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 i="0">
                    <a:latin typeface="Titillium WebSemiBold"/>
                    <a:cs typeface="Titillium WebSemiBold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APROVECHAMIENTOS!$A$2:$A$6</c:f>
              <c:strCache>
                <c:ptCount val="5"/>
                <c:pt idx="0">
                  <c:v>Multas</c:v>
                </c:pt>
                <c:pt idx="1">
                  <c:v>Diversos</c:v>
                </c:pt>
                <c:pt idx="2">
                  <c:v>Indemnizaciones</c:v>
                </c:pt>
                <c:pt idx="3">
                  <c:v>Reintegros</c:v>
                </c:pt>
                <c:pt idx="4">
                  <c:v>Gastos de ejecución y notificación de adeudo</c:v>
                </c:pt>
              </c:strCache>
            </c:strRef>
          </c:cat>
          <c:val>
            <c:numRef>
              <c:f>APROVECHAMIENTOS!$B$2:$B$6</c:f>
              <c:numCache>
                <c:formatCode>_-"$"* #,##0_-;\-"$"* #,##0_-;_-"$"* "-"??_-;_-@_-</c:formatCode>
                <c:ptCount val="5"/>
                <c:pt idx="0">
                  <c:v>28495301.68</c:v>
                </c:pt>
                <c:pt idx="1">
                  <c:v>7902940.9900000002</c:v>
                </c:pt>
                <c:pt idx="2">
                  <c:v>7634379.4699999997</c:v>
                </c:pt>
                <c:pt idx="3">
                  <c:v>6989747.0700000003</c:v>
                </c:pt>
                <c:pt idx="4">
                  <c:v>438542.1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0.47313077051507801"/>
          <c:y val="0.16438424320133299"/>
          <c:w val="0.29264041726594398"/>
          <c:h val="0.643646794150732"/>
        </c:manualLayout>
      </c:layout>
      <c:overlay val="0"/>
      <c:txPr>
        <a:bodyPr/>
        <a:lstStyle/>
        <a:p>
          <a:pPr>
            <a:defRPr sz="1400" b="0" i="0">
              <a:latin typeface="Titillium WebSemiBold"/>
              <a:cs typeface="Titillium WebSemiBold"/>
            </a:defRPr>
          </a:pPr>
          <a:endParaRPr lang="es-MX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 i="0">
                <a:latin typeface="Titillium WebSemiBold"/>
                <a:cs typeface="Titillium WebSemiBold"/>
              </a:defRPr>
            </a:pPr>
            <a:r>
              <a:rPr lang="es-MX" b="0" i="0" dirty="0">
                <a:latin typeface="Titillium WebSemiBold"/>
                <a:cs typeface="Titillium WebSemiBold"/>
              </a:rPr>
              <a:t>PRODUCTOS</a:t>
            </a:r>
          </a:p>
          <a:p>
            <a:pPr>
              <a:defRPr b="0" i="0">
                <a:latin typeface="Titillium WebSemiBold"/>
                <a:cs typeface="Titillium WebSemiBold"/>
              </a:defRPr>
            </a:pPr>
            <a:r>
              <a:rPr lang="es-MX" b="0" i="0" dirty="0" smtClean="0">
                <a:latin typeface="Titillium WebSemiBold"/>
                <a:cs typeface="Titillium WebSemiBold"/>
              </a:rPr>
              <a:t>$</a:t>
            </a:r>
            <a:r>
              <a:rPr lang="es-MX" sz="1800" b="0" i="0" baseline="0" dirty="0" smtClean="0">
                <a:latin typeface="Titillium WebSemiBold"/>
                <a:cs typeface="Titillium WebSemiBold"/>
              </a:rPr>
              <a:t>44'918,765</a:t>
            </a:r>
            <a:endParaRPr lang="es-MX" b="0" i="0" dirty="0">
              <a:latin typeface="Titillium WebSemiBold"/>
              <a:cs typeface="Titillium WebSemiBold"/>
            </a:endParaRPr>
          </a:p>
        </c:rich>
      </c:tx>
      <c:layout>
        <c:manualLayout>
          <c:xMode val="edge"/>
          <c:yMode val="edge"/>
          <c:x val="0.16142975705019499"/>
          <c:y val="0.42967683134898355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74561440275177E-2"/>
          <c:y val="0.12715387455180799"/>
          <c:w val="0.428373920147399"/>
          <c:h val="0.74779724788736701"/>
        </c:manualLayout>
      </c:layout>
      <c:doughnutChart>
        <c:varyColors val="1"/>
        <c:ser>
          <c:idx val="0"/>
          <c:order val="0"/>
          <c:dLbls>
            <c:dLbl>
              <c:idx val="0"/>
              <c:layout>
                <c:manualLayout>
                  <c:x val="0.46042404750622601"/>
                  <c:y val="0.15724845032668799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39104667614371502"/>
                  <c:y val="-0.12876819121014099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69050446799143606"/>
                  <c:y val="0.155716312056738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73120593127496203"/>
                  <c:y val="0.32030444002432901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788820018168781"/>
                  <c:y val="0.3365444348358200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76316512817140303"/>
                  <c:y val="0.48298008991650698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 i="0">
                    <a:latin typeface="Titillium WebSemiBold"/>
                    <a:cs typeface="Titillium WebSemiBold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PRODUCTOS!$A$3:$A$5</c:f>
              <c:strCache>
                <c:ptCount val="3"/>
                <c:pt idx="0">
                  <c:v>Productos de capital</c:v>
                </c:pt>
                <c:pt idx="1">
                  <c:v>Productos diversos</c:v>
                </c:pt>
                <c:pt idx="2">
                  <c:v>Servicios proporcionados</c:v>
                </c:pt>
              </c:strCache>
            </c:strRef>
          </c:cat>
          <c:val>
            <c:numRef>
              <c:f>PRODUCTOS!$B$3:$B$5</c:f>
              <c:numCache>
                <c:formatCode>_-"$"* #,##0_-;\-"$"* #,##0_-;_-"$"* "-"??_-;_-@_-</c:formatCode>
                <c:ptCount val="3"/>
                <c:pt idx="0">
                  <c:v>6398982.0099999998</c:v>
                </c:pt>
                <c:pt idx="1">
                  <c:v>17903687.059999999</c:v>
                </c:pt>
                <c:pt idx="2">
                  <c:v>20616096.219999999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0.45852145511512898"/>
          <c:y val="0.34269242887248003"/>
          <c:w val="0.29705179236701401"/>
          <c:h val="0.31502549437946298"/>
        </c:manualLayout>
      </c:layout>
      <c:overlay val="0"/>
      <c:txPr>
        <a:bodyPr/>
        <a:lstStyle/>
        <a:p>
          <a:pPr>
            <a:defRPr sz="1200" b="0" i="0">
              <a:latin typeface="Titillium WebSemiBold"/>
              <a:cs typeface="Titillium WebSemiBold"/>
            </a:defRPr>
          </a:pPr>
          <a:endParaRPr lang="es-MX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/>
          <a:lstStyle/>
          <a:p>
            <a:pPr>
              <a:defRPr sz="1500" b="0" i="0">
                <a:latin typeface="Titillium WebSemiBold"/>
                <a:cs typeface="Titillium WebSemiBold"/>
              </a:defRPr>
            </a:pPr>
            <a:r>
              <a:rPr lang="es-MX" sz="1100" b="0" i="0" dirty="0">
                <a:latin typeface="Titillium WebSemiBold"/>
                <a:cs typeface="Titillium WebSemiBold"/>
              </a:rPr>
              <a:t>PARTICIPACIONES</a:t>
            </a:r>
          </a:p>
          <a:p>
            <a:pPr>
              <a:defRPr sz="1500" b="0" i="0">
                <a:latin typeface="Titillium WebSemiBold"/>
                <a:cs typeface="Titillium WebSemiBold"/>
              </a:defRPr>
            </a:pPr>
            <a:r>
              <a:rPr lang="es-MX" sz="1500" b="0" i="0" dirty="0">
                <a:latin typeface="Titillium WebSemiBold"/>
                <a:cs typeface="Titillium WebSemiBold"/>
              </a:rPr>
              <a:t>$</a:t>
            </a:r>
            <a:r>
              <a:rPr lang="es-MX" sz="1500" b="0" i="0" dirty="0" smtClean="0">
                <a:latin typeface="Titillium WebSemiBold"/>
                <a:cs typeface="Titillium WebSemiBold"/>
              </a:rPr>
              <a:t>1'753,254,441</a:t>
            </a:r>
            <a:endParaRPr lang="es-MX" sz="1500" b="0" i="0" dirty="0">
              <a:latin typeface="Titillium WebSemiBold"/>
              <a:cs typeface="Titillium WebSemiBold"/>
            </a:endParaRPr>
          </a:p>
        </c:rich>
      </c:tx>
      <c:layout>
        <c:manualLayout>
          <c:xMode val="edge"/>
          <c:yMode val="edge"/>
          <c:x val="0.15213557907910519"/>
          <c:y val="0.44910404988520486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74561440275177E-2"/>
          <c:y val="0.12715387455180799"/>
          <c:w val="0.4283739201474"/>
          <c:h val="0.74779724788736701"/>
        </c:manualLayout>
      </c:layout>
      <c:doughnutChart>
        <c:varyColors val="1"/>
        <c:ser>
          <c:idx val="0"/>
          <c:order val="0"/>
          <c:dLbls>
            <c:dLbl>
              <c:idx val="0"/>
              <c:layout>
                <c:manualLayout>
                  <c:x val="0.48778585458274698"/>
                  <c:y val="-0.321419624217119"/>
                </c:manualLayout>
              </c:layout>
              <c:spPr/>
              <c:txPr>
                <a:bodyPr/>
                <a:lstStyle/>
                <a:p>
                  <a:pPr>
                    <a:defRPr sz="1600" b="0" i="0">
                      <a:latin typeface="Titillium WebSemiBold"/>
                      <a:cs typeface="Titillium WebSemiBold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64052590777146201"/>
                  <c:y val="0.357720973813556"/>
                </c:manualLayout>
              </c:layout>
              <c:spPr/>
              <c:txPr>
                <a:bodyPr/>
                <a:lstStyle/>
                <a:p>
                  <a:pPr>
                    <a:defRPr sz="1600" b="0" i="0">
                      <a:latin typeface="Titillium WebSemiBold"/>
                      <a:cs typeface="Titillium WebSemiBold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71470478513207603"/>
                  <c:y val="4.7209902520013898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64003784274581599"/>
                  <c:y val="0.36762524726162898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577158260345216"/>
                  <c:y val="0.51747702727138201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76316512817140303"/>
                  <c:y val="0.48298008991650698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 i="0">
                    <a:latin typeface="Titillium WebSemiBold"/>
                    <a:cs typeface="Titillium WebSemiBold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PARTICIPACIONES!$A$2:$A$3</c:f>
              <c:strCache>
                <c:ptCount val="2"/>
                <c:pt idx="0">
                  <c:v>Federales</c:v>
                </c:pt>
                <c:pt idx="1">
                  <c:v>Estatales</c:v>
                </c:pt>
              </c:strCache>
            </c:strRef>
          </c:cat>
          <c:val>
            <c:numRef>
              <c:f>PARTICIPACIONES!$B$2:$B$3</c:f>
              <c:numCache>
                <c:formatCode>_-"$"* #,##0_-;\-"$"* #,##0_-;_-"$"* "-"??_-;_-@_-</c:formatCode>
                <c:ptCount val="2"/>
                <c:pt idx="0">
                  <c:v>1480221534.9300001</c:v>
                </c:pt>
                <c:pt idx="1">
                  <c:v>273032905.5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0.47313077051507801"/>
          <c:y val="0.27294374215749101"/>
          <c:w val="0.29264041726594398"/>
          <c:h val="0.44601274527531698"/>
        </c:manualLayout>
      </c:layout>
      <c:overlay val="0"/>
      <c:txPr>
        <a:bodyPr/>
        <a:lstStyle/>
        <a:p>
          <a:pPr>
            <a:defRPr b="0" i="0">
              <a:latin typeface="Titillium WebSemiBold"/>
              <a:cs typeface="Titillium WebSemiBold"/>
            </a:defRPr>
          </a:pPr>
          <a:endParaRPr lang="es-MX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0" i="0">
                <a:latin typeface="Titillium WebSemiBold"/>
                <a:cs typeface="Titillium WebSemiBold"/>
              </a:defRPr>
            </a:pPr>
            <a:r>
              <a:rPr lang="es-MX" sz="1300" b="0" i="0" dirty="0">
                <a:latin typeface="Titillium WebSemiBold"/>
                <a:cs typeface="Titillium WebSemiBold"/>
              </a:rPr>
              <a:t>APORTACIONES </a:t>
            </a:r>
          </a:p>
          <a:p>
            <a:pPr>
              <a:defRPr sz="1400" b="0" i="0">
                <a:latin typeface="Titillium WebSemiBold"/>
                <a:cs typeface="Titillium WebSemiBold"/>
              </a:defRPr>
            </a:pPr>
            <a:r>
              <a:rPr lang="es-MX" sz="1300" b="0" i="0" dirty="0">
                <a:latin typeface="Titillium WebSemiBold"/>
                <a:cs typeface="Titillium WebSemiBold"/>
              </a:rPr>
              <a:t>Y FONDOS</a:t>
            </a:r>
          </a:p>
          <a:p>
            <a:pPr>
              <a:defRPr sz="1400" b="0" i="0">
                <a:latin typeface="Titillium WebSemiBold"/>
                <a:cs typeface="Titillium WebSemiBold"/>
              </a:defRPr>
            </a:pPr>
            <a:r>
              <a:rPr lang="es-MX" sz="1400" b="0" i="0" dirty="0">
                <a:latin typeface="Titillium WebSemiBold"/>
                <a:cs typeface="Titillium WebSemiBold"/>
              </a:rPr>
              <a:t>$963'675,160</a:t>
            </a:r>
          </a:p>
        </c:rich>
      </c:tx>
      <c:layout>
        <c:manualLayout>
          <c:xMode val="edge"/>
          <c:yMode val="edge"/>
          <c:x val="0.14153955258903894"/>
          <c:y val="0.4713726650556989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9796075159479301E-2"/>
          <c:y val="0.16345075863429401"/>
          <c:w val="0.4283739201474"/>
          <c:h val="0.74779724788736701"/>
        </c:manualLayout>
      </c:layout>
      <c:doughnutChart>
        <c:varyColors val="1"/>
        <c:ser>
          <c:idx val="0"/>
          <c:order val="0"/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0.47365768020719301"/>
                  <c:y val="-0.44946416144746099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76944423006726803"/>
                  <c:y val="-0.19342769001474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71470478513207603"/>
                  <c:y val="4.7209902520013898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64710184074672805"/>
                  <c:y val="0.25071501761653397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61601029010446595"/>
                  <c:y val="0.35046241349267698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61594688081208404"/>
                  <c:y val="0.46906229623175999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61103752759382002"/>
                  <c:y val="0.59568545581071697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 i="0">
                    <a:latin typeface="Titillium WebBold"/>
                    <a:cs typeface="Titillium WebBold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'APORTACIONES Y FONDOS'!$A$2:$A$8</c:f>
              <c:strCache>
                <c:ptCount val="7"/>
                <c:pt idx="0">
                  <c:v>Fondo de Aportacion para el Fortalecimiento de los municipios</c:v>
                </c:pt>
                <c:pt idx="1">
                  <c:v>Aportaciones del Fondo Metropolitano</c:v>
                </c:pt>
                <c:pt idx="2">
                  <c:v>Ingresos del programa SUBSEMUN</c:v>
                </c:pt>
                <c:pt idx="3">
                  <c:v>Fondo de aportaciones para Infraestructura Social Municipal</c:v>
                </c:pt>
                <c:pt idx="4">
                  <c:v>Rendimientos de Fondos</c:v>
                </c:pt>
                <c:pt idx="5">
                  <c:v>Ingresos rendimientos financieros del programa SUBSEMUN</c:v>
                </c:pt>
                <c:pt idx="6">
                  <c:v>Ayuda Social</c:v>
                </c:pt>
              </c:strCache>
            </c:strRef>
          </c:cat>
          <c:val>
            <c:numRef>
              <c:f>'APORTACIONES Y FONDOS'!$B$2:$B$8</c:f>
              <c:numCache>
                <c:formatCode>_-"$"* #,##0_-;\-"$"* #,##0_-;_-"$"* "-"??_-;_-@_-</c:formatCode>
                <c:ptCount val="7"/>
                <c:pt idx="0">
                  <c:v>676379096.63999999</c:v>
                </c:pt>
                <c:pt idx="1">
                  <c:v>123141040</c:v>
                </c:pt>
                <c:pt idx="2">
                  <c:v>99238313.75</c:v>
                </c:pt>
                <c:pt idx="3">
                  <c:v>61438863.200000003</c:v>
                </c:pt>
                <c:pt idx="4">
                  <c:v>3073733.06</c:v>
                </c:pt>
                <c:pt idx="5">
                  <c:v>318025.49000000022</c:v>
                </c:pt>
                <c:pt idx="6">
                  <c:v>86087.6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0.47489680346248198"/>
          <c:y val="0.18665285837182699"/>
          <c:w val="0.29264041726594497"/>
          <c:h val="0.724370434906493"/>
        </c:manualLayout>
      </c:layout>
      <c:overlay val="0"/>
      <c:txPr>
        <a:bodyPr/>
        <a:lstStyle/>
        <a:p>
          <a:pPr>
            <a:defRPr b="0" i="0">
              <a:latin typeface="Titillium WebBold"/>
              <a:cs typeface="Titillium WebBold"/>
            </a:defRPr>
          </a:pPr>
          <a:endParaRPr lang="es-MX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/>
          <a:lstStyle/>
          <a:p>
            <a:pPr>
              <a:defRPr sz="1600" b="0" i="0">
                <a:latin typeface="Titillium WebSemiBold"/>
                <a:cs typeface="Titillium WebSemiBold"/>
              </a:defRPr>
            </a:pPr>
            <a:r>
              <a:rPr lang="es-MX" sz="1600" b="0" i="0">
                <a:latin typeface="Titillium WebSemiBold"/>
                <a:cs typeface="Titillium WebSemiBold"/>
              </a:rPr>
              <a:t>INGRESOS</a:t>
            </a:r>
          </a:p>
          <a:p>
            <a:pPr>
              <a:defRPr sz="1600" b="0" i="0">
                <a:latin typeface="Titillium WebSemiBold"/>
                <a:cs typeface="Titillium WebSemiBold"/>
              </a:defRPr>
            </a:pPr>
            <a:r>
              <a:rPr lang="es-MX" sz="1600" b="0" i="0">
                <a:latin typeface="Titillium WebSemiBold"/>
                <a:cs typeface="Titillium WebSemiBold"/>
              </a:rPr>
              <a:t>FINANCIEROS</a:t>
            </a:r>
          </a:p>
          <a:p>
            <a:pPr>
              <a:defRPr sz="1600" b="0" i="0">
                <a:latin typeface="Titillium WebSemiBold"/>
                <a:cs typeface="Titillium WebSemiBold"/>
              </a:defRPr>
            </a:pPr>
            <a:r>
              <a:rPr lang="es-MX" sz="1600" b="0" i="0">
                <a:latin typeface="Titillium WebSemiBold"/>
                <a:cs typeface="Titillium WebSemiBold"/>
              </a:rPr>
              <a:t>$21'157,611</a:t>
            </a:r>
          </a:p>
        </c:rich>
      </c:tx>
      <c:layout>
        <c:manualLayout>
          <c:xMode val="edge"/>
          <c:yMode val="edge"/>
          <c:x val="0.14716957361628266"/>
          <c:y val="0.4600656660689210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9796075159479301E-2"/>
          <c:y val="0.16345075863429401"/>
          <c:w val="0.4283739201474"/>
          <c:h val="0.74779724788736701"/>
        </c:manualLayout>
      </c:layout>
      <c:doughnutChart>
        <c:varyColors val="1"/>
        <c:ser>
          <c:idx val="0"/>
          <c:order val="0"/>
          <c:dLbls>
            <c:dLbl>
              <c:idx val="0"/>
              <c:layout>
                <c:manualLayout>
                  <c:x val="0.61295007240862498"/>
                  <c:y val="-0.346778988331435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64771791941645596"/>
                  <c:y val="0.35327247329668299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71470478513207603"/>
                  <c:y val="4.7209902520013898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64710184074672805"/>
                  <c:y val="0.25071501761653397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61601029010446595"/>
                  <c:y val="0.35046241349267698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61594688081208404"/>
                  <c:y val="0.46906229623175999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.61103752759382002"/>
                  <c:y val="0.59568545581071697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0" i="0">
                    <a:latin typeface="Titillium WebSemiBold"/>
                    <a:cs typeface="Titillium WebSemiBold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'INGRESOS FINANCIEROS'!$A$1:$A$2</c:f>
              <c:strCache>
                <c:ptCount val="2"/>
                <c:pt idx="0">
                  <c:v>Intereses y rendimientos bancarios</c:v>
                </c:pt>
                <c:pt idx="1">
                  <c:v>Financiamiento por convenios</c:v>
                </c:pt>
              </c:strCache>
            </c:strRef>
          </c:cat>
          <c:val>
            <c:numRef>
              <c:f>'INGRESOS FINANCIEROS'!$B$1:$B$2</c:f>
              <c:numCache>
                <c:formatCode>_-"$"* #,##0_-;\-"$"* #,##0_-;_-"$"* "-"??_-;_-@_-</c:formatCode>
                <c:ptCount val="2"/>
                <c:pt idx="0">
                  <c:v>20792248.199999999</c:v>
                </c:pt>
                <c:pt idx="1">
                  <c:v>365363.25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0.47267624309954698"/>
          <c:y val="0.34395099320573902"/>
          <c:w val="0.29264041726594497"/>
          <c:h val="0.41079456459115798"/>
        </c:manualLayout>
      </c:layout>
      <c:overlay val="0"/>
      <c:txPr>
        <a:bodyPr/>
        <a:lstStyle/>
        <a:p>
          <a:pPr>
            <a:defRPr sz="1800" b="0" i="0">
              <a:latin typeface="Titillium WebSemiBold"/>
              <a:cs typeface="Titillium WebSemiBold"/>
            </a:defRPr>
          </a:pPr>
          <a:endParaRPr lang="es-MX"/>
        </a:p>
      </c:txPr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515EF-39E1-AC47-834A-3F866AE9296A}" type="datetimeFigureOut">
              <a:rPr lang="es-ES" smtClean="0"/>
              <a:t>17/02/2016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3218-FD37-1940-938B-9E996BD0B5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6067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515EF-39E1-AC47-834A-3F866AE9296A}" type="datetimeFigureOut">
              <a:rPr lang="es-ES" smtClean="0"/>
              <a:t>17/02/2016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3218-FD37-1940-938B-9E996BD0B5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5038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515EF-39E1-AC47-834A-3F866AE9296A}" type="datetimeFigureOut">
              <a:rPr lang="es-ES" smtClean="0"/>
              <a:t>17/02/2016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3218-FD37-1940-938B-9E996BD0B5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005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515EF-39E1-AC47-834A-3F866AE9296A}" type="datetimeFigureOut">
              <a:rPr lang="es-ES" smtClean="0"/>
              <a:t>17/02/2016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3218-FD37-1940-938B-9E996BD0B5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1579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515EF-39E1-AC47-834A-3F866AE9296A}" type="datetimeFigureOut">
              <a:rPr lang="es-ES" smtClean="0"/>
              <a:t>17/02/2016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3218-FD37-1940-938B-9E996BD0B5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3316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515EF-39E1-AC47-834A-3F866AE9296A}" type="datetimeFigureOut">
              <a:rPr lang="es-ES" smtClean="0"/>
              <a:t>17/02/2016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3218-FD37-1940-938B-9E996BD0B5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1113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515EF-39E1-AC47-834A-3F866AE9296A}" type="datetimeFigureOut">
              <a:rPr lang="es-ES" smtClean="0"/>
              <a:t>17/02/2016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3218-FD37-1940-938B-9E996BD0B5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0606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515EF-39E1-AC47-834A-3F866AE9296A}" type="datetimeFigureOut">
              <a:rPr lang="es-ES" smtClean="0"/>
              <a:t>17/02/2016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3218-FD37-1940-938B-9E996BD0B5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7984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515EF-39E1-AC47-834A-3F866AE9296A}" type="datetimeFigureOut">
              <a:rPr lang="es-ES" smtClean="0"/>
              <a:t>17/02/2016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3218-FD37-1940-938B-9E996BD0B5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0974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515EF-39E1-AC47-834A-3F866AE9296A}" type="datetimeFigureOut">
              <a:rPr lang="es-ES" smtClean="0"/>
              <a:t>17/02/2016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3218-FD37-1940-938B-9E996BD0B5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9206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515EF-39E1-AC47-834A-3F866AE9296A}" type="datetimeFigureOut">
              <a:rPr lang="es-ES" smtClean="0"/>
              <a:t>17/02/2016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3218-FD37-1940-938B-9E996BD0B5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8414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515EF-39E1-AC47-834A-3F866AE9296A}" type="datetimeFigureOut">
              <a:rPr lang="es-ES" smtClean="0"/>
              <a:t>17/02/2016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93218-FD37-1940-938B-9E996BD0B5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6753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png"/><Relationship Id="rId9" Type="http://schemas.openxmlformats.org/officeDocument/2006/relationships/image" Target="../media/image20.jpeg"/><Relationship Id="rId1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Sin título-1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157" y="1444944"/>
            <a:ext cx="4674594" cy="3284170"/>
          </a:xfrm>
          <a:prstGeom prst="rect">
            <a:avLst/>
          </a:prstGeom>
        </p:spPr>
      </p:pic>
      <p:pic>
        <p:nvPicPr>
          <p:cNvPr id="6" name="1 Imagen" descr="post predial enero febrero-01.png"/>
          <p:cNvPicPr>
            <a:picLocks noChangeAspect="1"/>
          </p:cNvPicPr>
          <p:nvPr/>
        </p:nvPicPr>
        <p:blipFill>
          <a:blip r:embed="rId3"/>
          <a:srcRect l="3938" t="43303" r="3742" b="56522"/>
          <a:stretch>
            <a:fillRect/>
          </a:stretch>
        </p:blipFill>
        <p:spPr>
          <a:xfrm>
            <a:off x="0" y="6741368"/>
            <a:ext cx="9144000" cy="11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07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2 Gráfico"/>
          <p:cNvGraphicFramePr/>
          <p:nvPr>
            <p:extLst>
              <p:ext uri="{D42A27DB-BD31-4B8C-83A1-F6EECF244321}">
                <p14:modId xmlns:p14="http://schemas.microsoft.com/office/powerpoint/2010/main" val="549688996"/>
              </p:ext>
            </p:extLst>
          </p:nvPr>
        </p:nvGraphicFramePr>
        <p:xfrm>
          <a:off x="243055" y="926131"/>
          <a:ext cx="8636794" cy="4562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42910" y="5143512"/>
            <a:ext cx="792961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tillium WebSemiBold"/>
                <a:ea typeface="Times New Roman" pitchFamily="18" charset="0"/>
                <a:cs typeface="Titillium WebSemiBold"/>
              </a:rPr>
              <a:t>Son los ingresos por concepto recargos, multas, gastos de ejecución, etc. que los contribuyentes pagan al Municipio por no cumplir con sus obligaciones.</a:t>
            </a:r>
          </a:p>
        </p:txBody>
      </p:sp>
      <p:pic>
        <p:nvPicPr>
          <p:cNvPr id="6" name="1 Imagen" descr="Tesoreri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14290"/>
            <a:ext cx="1079501" cy="723900"/>
          </a:xfrm>
          <a:prstGeom prst="rect">
            <a:avLst/>
          </a:prstGeom>
          <a:noFill/>
        </p:spPr>
      </p:pic>
      <p:pic>
        <p:nvPicPr>
          <p:cNvPr id="7" name="0 Imagen" descr="Ingreso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6710" y="214290"/>
            <a:ext cx="1079500" cy="750888"/>
          </a:xfrm>
          <a:prstGeom prst="rect">
            <a:avLst/>
          </a:prstGeom>
          <a:noFill/>
        </p:spPr>
      </p:pic>
      <p:sp>
        <p:nvSpPr>
          <p:cNvPr id="8" name="10 Rectángulo"/>
          <p:cNvSpPr/>
          <p:nvPr/>
        </p:nvSpPr>
        <p:spPr>
          <a:xfrm>
            <a:off x="1178267" y="683985"/>
            <a:ext cx="68501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illium WebSemiBold"/>
                <a:ea typeface="Calibri" pitchFamily="34" charset="0"/>
                <a:cs typeface="Titillium WebSemiBold"/>
              </a:rPr>
              <a:t>APROVECHAMIENTOS</a:t>
            </a:r>
          </a:p>
        </p:txBody>
      </p:sp>
      <p:pic>
        <p:nvPicPr>
          <p:cNvPr id="9" name="1 Imagen" descr="post predial enero febrero-01.png"/>
          <p:cNvPicPr>
            <a:picLocks noChangeAspect="1"/>
          </p:cNvPicPr>
          <p:nvPr/>
        </p:nvPicPr>
        <p:blipFill>
          <a:blip r:embed="rId5"/>
          <a:srcRect l="3938" t="43303" r="3742" b="56522"/>
          <a:stretch>
            <a:fillRect/>
          </a:stretch>
        </p:blipFill>
        <p:spPr>
          <a:xfrm>
            <a:off x="0" y="6741368"/>
            <a:ext cx="9144000" cy="11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93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2 Gráfico"/>
          <p:cNvGraphicFramePr/>
          <p:nvPr>
            <p:extLst>
              <p:ext uri="{D42A27DB-BD31-4B8C-83A1-F6EECF244321}">
                <p14:modId xmlns:p14="http://schemas.microsoft.com/office/powerpoint/2010/main" val="437426319"/>
              </p:ext>
            </p:extLst>
          </p:nvPr>
        </p:nvGraphicFramePr>
        <p:xfrm>
          <a:off x="714348" y="642918"/>
          <a:ext cx="7934355" cy="4586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42910" y="5500702"/>
            <a:ext cx="79296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tillium WebSemiBold"/>
                <a:ea typeface="Times New Roman" pitchFamily="18" charset="0"/>
                <a:cs typeface="Titillium WebSemiBold"/>
              </a:rPr>
              <a:t>Pagos que se realizan al Municipio por concepto de formas impresas, copias, calcomanías, etc.</a:t>
            </a:r>
          </a:p>
        </p:txBody>
      </p:sp>
      <p:pic>
        <p:nvPicPr>
          <p:cNvPr id="6" name="1 Imagen" descr="Tesoreri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14290"/>
            <a:ext cx="1079501" cy="723900"/>
          </a:xfrm>
          <a:prstGeom prst="rect">
            <a:avLst/>
          </a:prstGeom>
          <a:noFill/>
        </p:spPr>
      </p:pic>
      <p:pic>
        <p:nvPicPr>
          <p:cNvPr id="7" name="0 Imagen" descr="Ingreso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6710" y="214290"/>
            <a:ext cx="1079500" cy="750888"/>
          </a:xfrm>
          <a:prstGeom prst="rect">
            <a:avLst/>
          </a:prstGeom>
          <a:noFill/>
        </p:spPr>
      </p:pic>
      <p:sp>
        <p:nvSpPr>
          <p:cNvPr id="8" name="10 Rectángulo"/>
          <p:cNvSpPr/>
          <p:nvPr/>
        </p:nvSpPr>
        <p:spPr>
          <a:xfrm>
            <a:off x="1178267" y="683985"/>
            <a:ext cx="68501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illium WebSemiBold"/>
                <a:ea typeface="Calibri" pitchFamily="34" charset="0"/>
                <a:cs typeface="Titillium WebSemiBold"/>
              </a:rPr>
              <a:t>PRODUCTOS</a:t>
            </a:r>
          </a:p>
        </p:txBody>
      </p:sp>
      <p:pic>
        <p:nvPicPr>
          <p:cNvPr id="9" name="1 Imagen" descr="post predial enero febrero-01.png"/>
          <p:cNvPicPr>
            <a:picLocks noChangeAspect="1"/>
          </p:cNvPicPr>
          <p:nvPr/>
        </p:nvPicPr>
        <p:blipFill>
          <a:blip r:embed="rId5"/>
          <a:srcRect l="3938" t="43303" r="3742" b="56522"/>
          <a:stretch>
            <a:fillRect/>
          </a:stretch>
        </p:blipFill>
        <p:spPr>
          <a:xfrm>
            <a:off x="0" y="6741368"/>
            <a:ext cx="9144000" cy="11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97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2 Gráfico"/>
          <p:cNvGraphicFramePr/>
          <p:nvPr>
            <p:extLst>
              <p:ext uri="{D42A27DB-BD31-4B8C-83A1-F6EECF244321}">
                <p14:modId xmlns:p14="http://schemas.microsoft.com/office/powerpoint/2010/main" val="4119502194"/>
              </p:ext>
            </p:extLst>
          </p:nvPr>
        </p:nvGraphicFramePr>
        <p:xfrm>
          <a:off x="906680" y="764704"/>
          <a:ext cx="7191375" cy="4562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71538" y="5157192"/>
            <a:ext cx="70009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tillium WebSemiBold"/>
                <a:ea typeface="Times New Roman" pitchFamily="18" charset="0"/>
                <a:cs typeface="Titillium WebSemiBold"/>
              </a:rPr>
              <a:t>Son un porcentaje de ingresos que el gobierno estatal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tillium WebSemiBold"/>
                <a:ea typeface="Times New Roman" pitchFamily="18" charset="0"/>
                <a:cs typeface="Titillium WebSemiBold"/>
              </a:rPr>
              <a:t>y federal concede al municipio para programas sociales.</a:t>
            </a:r>
          </a:p>
        </p:txBody>
      </p:sp>
      <p:pic>
        <p:nvPicPr>
          <p:cNvPr id="6" name="1 Imagen" descr="Tesoreri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14290"/>
            <a:ext cx="1079501" cy="723900"/>
          </a:xfrm>
          <a:prstGeom prst="rect">
            <a:avLst/>
          </a:prstGeom>
          <a:noFill/>
        </p:spPr>
      </p:pic>
      <p:pic>
        <p:nvPicPr>
          <p:cNvPr id="7" name="0 Imagen" descr="Ingreso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6710" y="214290"/>
            <a:ext cx="1079500" cy="750888"/>
          </a:xfrm>
          <a:prstGeom prst="rect">
            <a:avLst/>
          </a:prstGeom>
          <a:noFill/>
        </p:spPr>
      </p:pic>
      <p:sp>
        <p:nvSpPr>
          <p:cNvPr id="8" name="10 Rectángulo"/>
          <p:cNvSpPr/>
          <p:nvPr/>
        </p:nvSpPr>
        <p:spPr>
          <a:xfrm>
            <a:off x="1178267" y="683985"/>
            <a:ext cx="68501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illium WebSemiBold"/>
                <a:ea typeface="Calibri" pitchFamily="34" charset="0"/>
                <a:cs typeface="Titillium WebSemiBold"/>
              </a:rPr>
              <a:t>PARTICIPACIONES</a:t>
            </a:r>
          </a:p>
        </p:txBody>
      </p:sp>
      <p:pic>
        <p:nvPicPr>
          <p:cNvPr id="9" name="1 Imagen" descr="post predial enero febrero-01.png"/>
          <p:cNvPicPr>
            <a:picLocks noChangeAspect="1"/>
          </p:cNvPicPr>
          <p:nvPr/>
        </p:nvPicPr>
        <p:blipFill>
          <a:blip r:embed="rId5"/>
          <a:srcRect l="3938" t="43303" r="3742" b="56522"/>
          <a:stretch>
            <a:fillRect/>
          </a:stretch>
        </p:blipFill>
        <p:spPr>
          <a:xfrm>
            <a:off x="0" y="6741368"/>
            <a:ext cx="9144000" cy="11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6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2 Gráfico"/>
          <p:cNvGraphicFramePr/>
          <p:nvPr>
            <p:extLst>
              <p:ext uri="{D42A27DB-BD31-4B8C-83A1-F6EECF244321}">
                <p14:modId xmlns:p14="http://schemas.microsoft.com/office/powerpoint/2010/main" val="3072373115"/>
              </p:ext>
            </p:extLst>
          </p:nvPr>
        </p:nvGraphicFramePr>
        <p:xfrm>
          <a:off x="861897" y="395008"/>
          <a:ext cx="7191375" cy="4562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45689" y="5311080"/>
            <a:ext cx="77152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tillium WebSemiBold"/>
                <a:ea typeface="Times New Roman" pitchFamily="18" charset="0"/>
                <a:cs typeface="Titillium WebSemiBold"/>
              </a:rPr>
              <a:t>Recursos aportados por los gobiernos federal y estatal o incluso de Instituciones o Particulares, incluyendo donativos y otros subsidios.</a:t>
            </a:r>
          </a:p>
        </p:txBody>
      </p:sp>
      <p:pic>
        <p:nvPicPr>
          <p:cNvPr id="6" name="1 Imagen" descr="Tesoreri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14290"/>
            <a:ext cx="1079501" cy="723900"/>
          </a:xfrm>
          <a:prstGeom prst="rect">
            <a:avLst/>
          </a:prstGeom>
          <a:noFill/>
        </p:spPr>
      </p:pic>
      <p:pic>
        <p:nvPicPr>
          <p:cNvPr id="7" name="0 Imagen" descr="Ingreso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6710" y="214290"/>
            <a:ext cx="1079500" cy="750888"/>
          </a:xfrm>
          <a:prstGeom prst="rect">
            <a:avLst/>
          </a:prstGeom>
          <a:noFill/>
        </p:spPr>
      </p:pic>
      <p:sp>
        <p:nvSpPr>
          <p:cNvPr id="8" name="10 Rectángulo"/>
          <p:cNvSpPr/>
          <p:nvPr/>
        </p:nvSpPr>
        <p:spPr>
          <a:xfrm>
            <a:off x="1178267" y="683985"/>
            <a:ext cx="68501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illium WebSemiBold"/>
                <a:ea typeface="Calibri" pitchFamily="34" charset="0"/>
                <a:cs typeface="Titillium WebSemiBold"/>
              </a:rPr>
              <a:t>APORTACIONES Y FONDOS</a:t>
            </a:r>
          </a:p>
        </p:txBody>
      </p:sp>
      <p:pic>
        <p:nvPicPr>
          <p:cNvPr id="9" name="1 Imagen" descr="post predial enero febrero-01.png"/>
          <p:cNvPicPr>
            <a:picLocks noChangeAspect="1"/>
          </p:cNvPicPr>
          <p:nvPr/>
        </p:nvPicPr>
        <p:blipFill>
          <a:blip r:embed="rId5"/>
          <a:srcRect l="3938" t="43303" r="3742" b="56522"/>
          <a:stretch>
            <a:fillRect/>
          </a:stretch>
        </p:blipFill>
        <p:spPr>
          <a:xfrm>
            <a:off x="0" y="6741368"/>
            <a:ext cx="9144000" cy="11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84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1 Gráfico"/>
          <p:cNvGraphicFramePr/>
          <p:nvPr>
            <p:extLst>
              <p:ext uri="{D42A27DB-BD31-4B8C-83A1-F6EECF244321}">
                <p14:modId xmlns:p14="http://schemas.microsoft.com/office/powerpoint/2010/main" val="3128701673"/>
              </p:ext>
            </p:extLst>
          </p:nvPr>
        </p:nvGraphicFramePr>
        <p:xfrm>
          <a:off x="642910" y="571480"/>
          <a:ext cx="7858180" cy="542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85786" y="5572140"/>
            <a:ext cx="77152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tillium WebSemiBold"/>
                <a:ea typeface="Times New Roman" pitchFamily="18" charset="0"/>
                <a:cs typeface="Titillium WebSemiBold"/>
              </a:rPr>
              <a:t>Se trata de Intereses ganados en cuentas bancarias o por el financiamiento por convenios.</a:t>
            </a:r>
          </a:p>
        </p:txBody>
      </p:sp>
      <p:pic>
        <p:nvPicPr>
          <p:cNvPr id="6" name="1 Imagen" descr="Tesoreri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14290"/>
            <a:ext cx="1079501" cy="723900"/>
          </a:xfrm>
          <a:prstGeom prst="rect">
            <a:avLst/>
          </a:prstGeom>
          <a:noFill/>
        </p:spPr>
      </p:pic>
      <p:pic>
        <p:nvPicPr>
          <p:cNvPr id="7" name="0 Imagen" descr="Ingreso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6710" y="214290"/>
            <a:ext cx="1079500" cy="750888"/>
          </a:xfrm>
          <a:prstGeom prst="rect">
            <a:avLst/>
          </a:prstGeom>
          <a:noFill/>
        </p:spPr>
      </p:pic>
      <p:sp>
        <p:nvSpPr>
          <p:cNvPr id="8" name="10 Rectángulo"/>
          <p:cNvSpPr/>
          <p:nvPr/>
        </p:nvSpPr>
        <p:spPr>
          <a:xfrm>
            <a:off x="1178267" y="683985"/>
            <a:ext cx="68501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  <a:ea typeface="Calibri" pitchFamily="34" charset="0"/>
                <a:cs typeface="Times New Roman" pitchFamily="18" charset="0"/>
              </a:rPr>
              <a:t>INGRESOS FINANCIEROS</a:t>
            </a:r>
          </a:p>
        </p:txBody>
      </p:sp>
      <p:pic>
        <p:nvPicPr>
          <p:cNvPr id="9" name="1 Imagen" descr="post predial enero febrero-01.png"/>
          <p:cNvPicPr>
            <a:picLocks noChangeAspect="1"/>
          </p:cNvPicPr>
          <p:nvPr/>
        </p:nvPicPr>
        <p:blipFill>
          <a:blip r:embed="rId5"/>
          <a:srcRect l="3938" t="43303" r="3742" b="56522"/>
          <a:stretch>
            <a:fillRect/>
          </a:stretch>
        </p:blipFill>
        <p:spPr>
          <a:xfrm>
            <a:off x="0" y="6741368"/>
            <a:ext cx="9144000" cy="11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72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1 Imagen" descr="post predial enero febrero-01.png"/>
          <p:cNvPicPr>
            <a:picLocks noChangeAspect="1"/>
          </p:cNvPicPr>
          <p:nvPr/>
        </p:nvPicPr>
        <p:blipFill>
          <a:blip r:embed="rId2"/>
          <a:srcRect l="3938" t="43303" r="3742" b="56522"/>
          <a:stretch>
            <a:fillRect/>
          </a:stretch>
        </p:blipFill>
        <p:spPr>
          <a:xfrm>
            <a:off x="0" y="6741368"/>
            <a:ext cx="9144000" cy="116632"/>
          </a:xfrm>
          <a:prstGeom prst="rect">
            <a:avLst/>
          </a:prstGeom>
        </p:spPr>
      </p:pic>
      <p:pic>
        <p:nvPicPr>
          <p:cNvPr id="4" name="Imagen 3" descr="Sin título-2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500" y="1390032"/>
            <a:ext cx="5350114" cy="375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02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 Imagen" descr="Tesoreri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1079501" cy="723900"/>
          </a:xfrm>
          <a:prstGeom prst="rect">
            <a:avLst/>
          </a:prstGeom>
          <a:noFill/>
        </p:spPr>
      </p:pic>
      <p:pic>
        <p:nvPicPr>
          <p:cNvPr id="5" name="0 Imagen" descr="Ingreso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710" y="214290"/>
            <a:ext cx="1079500" cy="750888"/>
          </a:xfrm>
          <a:prstGeom prst="rect">
            <a:avLst/>
          </a:prstGeom>
          <a:noFill/>
        </p:spPr>
      </p:pic>
      <p:pic>
        <p:nvPicPr>
          <p:cNvPr id="6" name="Imagen 3" descr="personas-hablando-de-facebook[1]"/>
          <p:cNvPicPr>
            <a:picLocks noChangeAspect="1" noChangeArrowheads="1"/>
          </p:cNvPicPr>
          <p:nvPr/>
        </p:nvPicPr>
        <p:blipFill>
          <a:blip r:embed="rId4"/>
          <a:srcRect l="28226" t="17424" r="49094"/>
          <a:stretch>
            <a:fillRect/>
          </a:stretch>
        </p:blipFill>
        <p:spPr bwMode="auto">
          <a:xfrm>
            <a:off x="571472" y="2571744"/>
            <a:ext cx="1600211" cy="3000396"/>
          </a:xfrm>
          <a:prstGeom prst="rect">
            <a:avLst/>
          </a:prstGeom>
          <a:noFill/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714612" y="428604"/>
            <a:ext cx="4143404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00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tillium WebSemiBold"/>
                <a:ea typeface="Calibri" pitchFamily="34" charset="0"/>
                <a:cs typeface="Titillium WebSemiBold"/>
              </a:rPr>
              <a:t>LEY DE INGRESOS 2016</a:t>
            </a:r>
            <a:r>
              <a:rPr kumimoji="0" lang="es-MX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tillium WebSemiBold"/>
                <a:ea typeface="Calibri" pitchFamily="34" charset="0"/>
                <a:cs typeface="Titillium WebSemiBold"/>
              </a:rPr>
              <a:t/>
            </a:r>
            <a:br>
              <a:rPr kumimoji="0" lang="es-MX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tillium WebSemiBold"/>
                <a:ea typeface="Calibri" pitchFamily="34" charset="0"/>
                <a:cs typeface="Titillium WebSemiBold"/>
              </a:rPr>
            </a:br>
            <a:r>
              <a:rPr kumimoji="0" lang="es-MX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tillium WebSemiBold"/>
                <a:ea typeface="Calibri" pitchFamily="34" charset="0"/>
                <a:cs typeface="Titillium WebSemiBold"/>
              </a:rPr>
              <a:t>FORMATO CIUDADANO</a:t>
            </a:r>
            <a:br>
              <a:rPr kumimoji="0" lang="es-MX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tillium WebSemiBold"/>
                <a:ea typeface="Calibri" pitchFamily="34" charset="0"/>
                <a:cs typeface="Titillium WebSemiBold"/>
              </a:rPr>
            </a:br>
            <a:r>
              <a:rPr kumimoji="0" lang="es-MX" sz="200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tillium WebSemiBold"/>
                <a:ea typeface="Calibri" pitchFamily="34" charset="0"/>
                <a:cs typeface="Titillium WebSemiBold"/>
              </a:rPr>
              <a:t>GOBIERNO DE ZAPOPAN</a:t>
            </a:r>
            <a:endParaRPr kumimoji="0" lang="es-MX" sz="8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tillium WebSemiBold"/>
              <a:cs typeface="Titillium WebSemiBold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tillium WebSemiBold"/>
              <a:cs typeface="Titillium WebSemiBold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285984" y="2156713"/>
            <a:ext cx="6500858" cy="349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s-MX" sz="1700" dirty="0" smtClean="0">
                <a:solidFill>
                  <a:srgbClr val="7030A0"/>
                </a:solidFill>
                <a:latin typeface="Titillium WebSemiBold"/>
                <a:ea typeface="Calibri" pitchFamily="34" charset="0"/>
                <a:cs typeface="Titillium WebSemiBold"/>
              </a:rPr>
              <a:t>¿</a:t>
            </a:r>
            <a:r>
              <a:rPr lang="es-MX" sz="1700" dirty="0">
                <a:solidFill>
                  <a:srgbClr val="7030A0"/>
                </a:solidFill>
                <a:latin typeface="Titillium WebSemiBold"/>
                <a:ea typeface="Calibri" pitchFamily="34" charset="0"/>
                <a:cs typeface="Titillium WebSemiBold"/>
              </a:rPr>
              <a:t>Qué es la Ley de Ingresos y cuál es su importancia?</a:t>
            </a:r>
            <a:endParaRPr kumimoji="0" lang="es-MX" sz="17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tillium WebSemiBold"/>
              <a:cs typeface="Titillium WebSemiBold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MX" sz="170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tillium WebRegular"/>
                <a:ea typeface="Calibri" pitchFamily="34" charset="0"/>
                <a:cs typeface="Titillium WebRegular"/>
              </a:rPr>
              <a:t>Es </a:t>
            </a:r>
            <a:r>
              <a:rPr lang="es-MX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tillium WebRegular"/>
                <a:ea typeface="Calibri" pitchFamily="34" charset="0"/>
                <a:cs typeface="Titillium WebRegular"/>
              </a:rPr>
              <a:t>el documento</a:t>
            </a:r>
            <a:r>
              <a:rPr kumimoji="0" lang="es-MX" sz="170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tillium WebRegular"/>
                <a:ea typeface="Calibri" pitchFamily="34" charset="0"/>
                <a:cs typeface="Titillium WebRegular"/>
              </a:rPr>
              <a:t> en donde se establece la estimación normativa de los </a:t>
            </a:r>
            <a:r>
              <a:rPr lang="es-MX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tillium WebRegular"/>
                <a:ea typeface="Calibri" pitchFamily="34" charset="0"/>
                <a:cs typeface="Titillium WebRegular"/>
              </a:rPr>
              <a:t>ingresos que percibirá el Municipio, así como las tasas, cuotas, tarifas y procedimientos de cobranza por </a:t>
            </a:r>
            <a:r>
              <a:rPr lang="es-MX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Titillium WebRegular"/>
                <a:ea typeface="Calibri" pitchFamily="34" charset="0"/>
                <a:cs typeface="Titillium WebRegular"/>
              </a:rPr>
              <a:t>concepto </a:t>
            </a:r>
            <a:r>
              <a:rPr lang="es-MX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tillium WebRegular"/>
                <a:ea typeface="Calibri" pitchFamily="34" charset="0"/>
                <a:cs typeface="Titillium WebRegular"/>
              </a:rPr>
              <a:t>de impuestos</a:t>
            </a:r>
            <a:r>
              <a:rPr lang="es-MX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Titillium WebRegular"/>
                <a:ea typeface="Calibri" pitchFamily="34" charset="0"/>
                <a:cs typeface="Titillium WebRegular"/>
              </a:rPr>
              <a:t>, contribuciones de mejora, derechos, productos, aprovechamientos</a:t>
            </a:r>
            <a:r>
              <a:rPr lang="es-MX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tillium WebRegular"/>
                <a:ea typeface="Calibri" pitchFamily="34" charset="0"/>
                <a:cs typeface="Titillium WebRegular"/>
              </a:rPr>
              <a:t>, participaciones y </a:t>
            </a:r>
            <a:r>
              <a:rPr lang="es-MX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Titillium WebRegular"/>
                <a:ea typeface="Calibri" pitchFamily="34" charset="0"/>
                <a:cs typeface="Titillium WebRegular"/>
              </a:rPr>
              <a:t>aportaciones federales, transferencias, asignaciones, </a:t>
            </a:r>
            <a:r>
              <a:rPr lang="es-MX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tillium WebRegular"/>
                <a:ea typeface="Calibri" pitchFamily="34" charset="0"/>
                <a:cs typeface="Titillium WebRegular"/>
              </a:rPr>
              <a:t>subsidios y </a:t>
            </a:r>
            <a:r>
              <a:rPr lang="es-MX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Titillium WebRegular"/>
                <a:ea typeface="Calibri" pitchFamily="34" charset="0"/>
                <a:cs typeface="Titillium WebRegular"/>
              </a:rPr>
              <a:t>otras </a:t>
            </a:r>
            <a:r>
              <a:rPr lang="es-MX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tillium WebRegular"/>
                <a:ea typeface="Calibri" pitchFamily="34" charset="0"/>
                <a:cs typeface="Titillium WebRegular"/>
              </a:rPr>
              <a:t>ayudas, así como los derivados de financiamientos.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tillium WebRegular"/>
                <a:ea typeface="Calibri" pitchFamily="34" charset="0"/>
                <a:cs typeface="Titillium WebRegular"/>
              </a:rPr>
              <a:t>Su importancia también radica </a:t>
            </a:r>
            <a:r>
              <a:rPr lang="es-MX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Titillium WebRegular"/>
                <a:ea typeface="Calibri" pitchFamily="34" charset="0"/>
                <a:cs typeface="Titillium WebRegular"/>
              </a:rPr>
              <a:t>en que </a:t>
            </a:r>
            <a:r>
              <a:rPr lang="es-MX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tillium WebRegular"/>
                <a:ea typeface="Calibri" pitchFamily="34" charset="0"/>
                <a:cs typeface="Titillium WebRegular"/>
              </a:rPr>
              <a:t>respalda </a:t>
            </a:r>
            <a:r>
              <a:rPr lang="es-MX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Titillium WebRegular"/>
                <a:ea typeface="Calibri" pitchFamily="34" charset="0"/>
                <a:cs typeface="Titillium WebRegular"/>
              </a:rPr>
              <a:t>los conceptos bajo los </a:t>
            </a:r>
            <a:r>
              <a:rPr lang="es-MX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tillium WebRegular"/>
                <a:ea typeface="Calibri" pitchFamily="34" charset="0"/>
                <a:cs typeface="Titillium WebRegular"/>
              </a:rPr>
              <a:t>cuales se prevén obtener los recursos </a:t>
            </a:r>
            <a:r>
              <a:rPr lang="es-MX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Titillium WebRegular"/>
                <a:ea typeface="Calibri" pitchFamily="34" charset="0"/>
                <a:cs typeface="Titillium WebRegular"/>
              </a:rPr>
              <a:t>financieros para llevar a </a:t>
            </a:r>
            <a:r>
              <a:rPr lang="es-MX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tillium WebRegular"/>
                <a:ea typeface="Calibri" pitchFamily="34" charset="0"/>
                <a:cs typeface="Titillium WebRegular"/>
              </a:rPr>
              <a:t>cabo los </a:t>
            </a:r>
            <a:r>
              <a:rPr lang="es-MX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Titillium WebRegular"/>
                <a:ea typeface="Calibri" pitchFamily="34" charset="0"/>
                <a:cs typeface="Titillium WebRegular"/>
              </a:rPr>
              <a:t>gastos operativos y funcionales del Municipio </a:t>
            </a:r>
            <a:r>
              <a:rPr lang="es-MX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tillium WebRegular"/>
                <a:ea typeface="Calibri" pitchFamily="34" charset="0"/>
                <a:cs typeface="Titillium WebRegular"/>
              </a:rPr>
              <a:t>para dar cumplimiento </a:t>
            </a:r>
            <a:r>
              <a:rPr lang="es-MX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Titillium WebRegular"/>
                <a:ea typeface="Calibri" pitchFamily="34" charset="0"/>
                <a:cs typeface="Titillium WebRegular"/>
              </a:rPr>
              <a:t>a las metas y objetivos </a:t>
            </a:r>
            <a:r>
              <a:rPr lang="es-MX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tillium WebRegular"/>
                <a:ea typeface="Calibri" pitchFamily="34" charset="0"/>
                <a:cs typeface="Titillium WebRegular"/>
              </a:rPr>
              <a:t>del Plan </a:t>
            </a:r>
            <a:r>
              <a:rPr lang="es-MX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Titillium WebRegular"/>
                <a:ea typeface="Calibri" pitchFamily="34" charset="0"/>
                <a:cs typeface="Titillium WebRegular"/>
              </a:rPr>
              <a:t>Municipal de </a:t>
            </a:r>
            <a:r>
              <a:rPr lang="es-MX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tillium WebRegular"/>
                <a:ea typeface="Calibri" pitchFamily="34" charset="0"/>
                <a:cs typeface="Titillium WebRegular"/>
              </a:rPr>
              <a:t>Desarrollo.</a:t>
            </a:r>
          </a:p>
        </p:txBody>
      </p:sp>
      <p:pic>
        <p:nvPicPr>
          <p:cNvPr id="10" name="1 Imagen" descr="post predial enero febrero-01.png"/>
          <p:cNvPicPr>
            <a:picLocks noChangeAspect="1"/>
          </p:cNvPicPr>
          <p:nvPr/>
        </p:nvPicPr>
        <p:blipFill>
          <a:blip r:embed="rId5"/>
          <a:srcRect l="3938" t="43303" r="3742" b="56522"/>
          <a:stretch>
            <a:fillRect/>
          </a:stretch>
        </p:blipFill>
        <p:spPr>
          <a:xfrm>
            <a:off x="0" y="6741368"/>
            <a:ext cx="9144000" cy="11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72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 Imagen" descr="Tesoreri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1079501" cy="723900"/>
          </a:xfrm>
          <a:prstGeom prst="rect">
            <a:avLst/>
          </a:prstGeom>
          <a:noFill/>
        </p:spPr>
      </p:pic>
      <p:pic>
        <p:nvPicPr>
          <p:cNvPr id="13" name="0 Imagen" descr="Ingreso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710" y="214290"/>
            <a:ext cx="1079500" cy="750888"/>
          </a:xfrm>
          <a:prstGeom prst="rect">
            <a:avLst/>
          </a:prstGeom>
          <a:noFill/>
        </p:spPr>
      </p:pic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2714612" y="428604"/>
            <a:ext cx="4143404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00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tillium WebSemiBold"/>
                <a:ea typeface="Calibri" pitchFamily="34" charset="0"/>
                <a:cs typeface="Titillium WebSemiBold"/>
              </a:rPr>
              <a:t>LEY DE INGRESOS 2016</a:t>
            </a:r>
            <a:r>
              <a:rPr kumimoji="0" lang="es-MX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tillium WebSemiBold"/>
                <a:ea typeface="Calibri" pitchFamily="34" charset="0"/>
                <a:cs typeface="Titillium WebSemiBold"/>
              </a:rPr>
              <a:t/>
            </a:r>
            <a:br>
              <a:rPr kumimoji="0" lang="es-MX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tillium WebSemiBold"/>
                <a:ea typeface="Calibri" pitchFamily="34" charset="0"/>
                <a:cs typeface="Titillium WebSemiBold"/>
              </a:rPr>
            </a:br>
            <a:r>
              <a:rPr kumimoji="0" lang="es-MX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tillium WebSemiBold"/>
                <a:ea typeface="Calibri" pitchFamily="34" charset="0"/>
                <a:cs typeface="Titillium WebSemiBold"/>
              </a:rPr>
              <a:t>FORMATO CIUDADANO</a:t>
            </a:r>
            <a:br>
              <a:rPr kumimoji="0" lang="es-MX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tillium WebSemiBold"/>
                <a:ea typeface="Calibri" pitchFamily="34" charset="0"/>
                <a:cs typeface="Titillium WebSemiBold"/>
              </a:rPr>
            </a:br>
            <a:r>
              <a:rPr kumimoji="0" lang="es-MX" sz="200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tillium WebSemiBold"/>
                <a:ea typeface="Calibri" pitchFamily="34" charset="0"/>
                <a:cs typeface="Titillium WebSemiBold"/>
              </a:rPr>
              <a:t>GOBIERNO DE ZAPOPAN</a:t>
            </a:r>
            <a:endParaRPr kumimoji="0" lang="es-MX" sz="8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tillium WebSemiBold"/>
              <a:cs typeface="Titillium WebSemiBold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285984" y="2156713"/>
            <a:ext cx="6500858" cy="349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1700" dirty="0">
                <a:solidFill>
                  <a:srgbClr val="7030A0"/>
                </a:solidFill>
                <a:latin typeface="Titillium WebSemiBold"/>
                <a:ea typeface="Calibri" pitchFamily="34" charset="0"/>
                <a:cs typeface="Titillium WebSemiBold"/>
              </a:rPr>
              <a:t>¿De dónde obtienen los gobiernos sus ingresos</a:t>
            </a:r>
            <a:r>
              <a:rPr lang="es-MX" sz="1700" dirty="0" smtClean="0">
                <a:solidFill>
                  <a:srgbClr val="7030A0"/>
                </a:solidFill>
                <a:latin typeface="Titillium WebSemiBold"/>
                <a:ea typeface="Calibri" pitchFamily="34" charset="0"/>
                <a:cs typeface="Titillium WebSemiBold"/>
              </a:rPr>
              <a:t>?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tillium WebRegular"/>
                <a:ea typeface="Calibri" pitchFamily="34" charset="0"/>
                <a:cs typeface="Titillium WebRegular"/>
              </a:rPr>
              <a:t>Un </a:t>
            </a:r>
            <a:r>
              <a:rPr lang="es-MX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Titillium WebRegular"/>
                <a:ea typeface="Calibri" pitchFamily="34" charset="0"/>
                <a:cs typeface="Titillium WebRegular"/>
              </a:rPr>
              <a:t>porcentaje de los ingresos del Municipio </a:t>
            </a:r>
            <a:r>
              <a:rPr lang="es-MX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tillium WebRegular"/>
                <a:ea typeface="Calibri" pitchFamily="34" charset="0"/>
                <a:cs typeface="Titillium WebRegular"/>
              </a:rPr>
              <a:t>provienen de </a:t>
            </a:r>
            <a:r>
              <a:rPr lang="es-MX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Titillium WebRegular"/>
                <a:ea typeface="Calibri" pitchFamily="34" charset="0"/>
                <a:cs typeface="Titillium WebRegular"/>
              </a:rPr>
              <a:t>su recaudación propia, </a:t>
            </a:r>
            <a:r>
              <a:rPr lang="es-MX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tillium WebRegular"/>
                <a:ea typeface="Calibri" pitchFamily="34" charset="0"/>
                <a:cs typeface="Titillium WebRegular"/>
              </a:rPr>
              <a:t>principalmente de </a:t>
            </a:r>
            <a:r>
              <a:rPr lang="es-MX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Titillium WebRegular"/>
                <a:ea typeface="Calibri" pitchFamily="34" charset="0"/>
                <a:cs typeface="Titillium WebRegular"/>
              </a:rPr>
              <a:t>los </a:t>
            </a:r>
            <a:r>
              <a:rPr lang="es-MX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tillium WebRegular"/>
                <a:ea typeface="Calibri" pitchFamily="34" charset="0"/>
                <a:cs typeface="Titillium WebRegular"/>
              </a:rPr>
              <a:t>rubros: impuestos</a:t>
            </a:r>
            <a:r>
              <a:rPr lang="es-MX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Titillium WebRegular"/>
                <a:ea typeface="Calibri" pitchFamily="34" charset="0"/>
                <a:cs typeface="Titillium WebRegular"/>
              </a:rPr>
              <a:t>, contribuciones de mejora, derechos, </a:t>
            </a:r>
            <a:r>
              <a:rPr lang="es-MX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tillium WebRegular"/>
                <a:ea typeface="Calibri" pitchFamily="34" charset="0"/>
                <a:cs typeface="Titillium WebRegular"/>
              </a:rPr>
              <a:t>productos y </a:t>
            </a:r>
            <a:r>
              <a:rPr lang="es-MX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Titillium WebRegular"/>
                <a:ea typeface="Calibri" pitchFamily="34" charset="0"/>
                <a:cs typeface="Titillium WebRegular"/>
              </a:rPr>
              <a:t>aprovechamientos. Otro porcentaje </a:t>
            </a:r>
            <a:r>
              <a:rPr lang="es-MX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tillium WebRegular"/>
                <a:ea typeface="Calibri" pitchFamily="34" charset="0"/>
                <a:cs typeface="Titillium WebRegular"/>
              </a:rPr>
              <a:t>proviene </a:t>
            </a:r>
            <a:r>
              <a:rPr lang="es-MX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Titillium WebRegular"/>
                <a:ea typeface="Calibri" pitchFamily="34" charset="0"/>
                <a:cs typeface="Titillium WebRegular"/>
              </a:rPr>
              <a:t>de las </a:t>
            </a:r>
            <a:r>
              <a:rPr lang="es-MX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tillium WebRegular"/>
                <a:ea typeface="Calibri" pitchFamily="34" charset="0"/>
                <a:cs typeface="Titillium WebRegular"/>
              </a:rPr>
              <a:t>participaciones, aportaciones, transferencias y subsidios de los Gobiernos Federal </a:t>
            </a:r>
            <a:r>
              <a:rPr lang="es-MX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Titillium WebRegular"/>
                <a:ea typeface="Calibri" pitchFamily="34" charset="0"/>
                <a:cs typeface="Titillium WebRegular"/>
              </a:rPr>
              <a:t>y </a:t>
            </a:r>
            <a:r>
              <a:rPr lang="es-MX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tillium WebRegular"/>
                <a:ea typeface="Calibri" pitchFamily="34" charset="0"/>
                <a:cs typeface="Titillium WebRegular"/>
              </a:rPr>
              <a:t>del </a:t>
            </a:r>
            <a:r>
              <a:rPr lang="es-MX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Titillium WebRegular"/>
                <a:ea typeface="Calibri" pitchFamily="34" charset="0"/>
                <a:cs typeface="Titillium WebRegular"/>
              </a:rPr>
              <a:t>Estado de </a:t>
            </a:r>
            <a:r>
              <a:rPr lang="es-MX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tillium WebRegular"/>
                <a:ea typeface="Calibri" pitchFamily="34" charset="0"/>
                <a:cs typeface="Titillium WebRegular"/>
              </a:rPr>
              <a:t>Jalisco.</a:t>
            </a:r>
            <a:endParaRPr lang="es-MX" sz="1700" dirty="0">
              <a:solidFill>
                <a:schemeClr val="tx1">
                  <a:lumMod val="65000"/>
                  <a:lumOff val="35000"/>
                </a:schemeClr>
              </a:solidFill>
              <a:latin typeface="Titillium WebRegular"/>
              <a:ea typeface="Calibri" pitchFamily="34" charset="0"/>
              <a:cs typeface="Titillium WebRegular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70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tillium WebSemiBold"/>
                <a:ea typeface="Calibri" pitchFamily="34" charset="0"/>
                <a:cs typeface="Titillium WebSemiBold"/>
              </a:rPr>
              <a:t>¿Cuándo hay modificaciones en el presupuesto de ingresos nos informan?</a:t>
            </a:r>
            <a:endParaRPr kumimoji="0" lang="es-MX" sz="17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tillium WebSemiBold"/>
              <a:cs typeface="Titillium WebSemiBold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70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tillium WebRegular"/>
                <a:ea typeface="Calibri" pitchFamily="34" charset="0"/>
                <a:cs typeface="Titillium WebRegular"/>
              </a:rPr>
              <a:t>En efecto, esta información se actualiza cada que se lleva a cabo alguna modificación, ya sea por ingresos extraordinarios o en la creación o derogación</a:t>
            </a:r>
            <a:r>
              <a:rPr kumimoji="0" lang="es-MX" sz="1700" u="none" strike="noStrike" cap="none" normalizeH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tillium WebRegular"/>
                <a:ea typeface="Calibri" pitchFamily="34" charset="0"/>
                <a:cs typeface="Titillium WebRegular"/>
              </a:rPr>
              <a:t> del algún impuesto</a:t>
            </a:r>
            <a:r>
              <a:rPr kumimoji="0" lang="es-MX" sz="170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tillium WebRegular"/>
                <a:ea typeface="Calibri" pitchFamily="34" charset="0"/>
                <a:cs typeface="Titillium WebRegular"/>
              </a:rPr>
              <a:t>, una vez que la misma ha sido aprobada.</a:t>
            </a:r>
            <a:endParaRPr kumimoji="0" lang="es-MX" sz="170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Titillium WebRegular"/>
              <a:cs typeface="Titillium WebRegular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4"/>
          <a:srcRect l="56450" t="30344" r="18091" b="13546"/>
          <a:stretch/>
        </p:blipFill>
        <p:spPr>
          <a:xfrm>
            <a:off x="611560" y="3861048"/>
            <a:ext cx="1394681" cy="1728192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59" y="2132856"/>
            <a:ext cx="1394681" cy="1345823"/>
          </a:xfrm>
          <a:prstGeom prst="rect">
            <a:avLst/>
          </a:prstGeom>
        </p:spPr>
      </p:pic>
      <p:pic>
        <p:nvPicPr>
          <p:cNvPr id="19" name="1 Imagen" descr="post predial enero febrero-01.png"/>
          <p:cNvPicPr>
            <a:picLocks noChangeAspect="1"/>
          </p:cNvPicPr>
          <p:nvPr/>
        </p:nvPicPr>
        <p:blipFill>
          <a:blip r:embed="rId6"/>
          <a:srcRect l="3938" t="43303" r="3742" b="56522"/>
          <a:stretch>
            <a:fillRect/>
          </a:stretch>
        </p:blipFill>
        <p:spPr>
          <a:xfrm>
            <a:off x="0" y="6741368"/>
            <a:ext cx="9144000" cy="11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11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 Imagen" descr="Proceso Ley de Ingresos.jpg"/>
          <p:cNvPicPr>
            <a:picLocks noChangeAspect="1"/>
          </p:cNvPicPr>
          <p:nvPr/>
        </p:nvPicPr>
        <p:blipFill>
          <a:blip r:embed="rId2"/>
          <a:srcRect t="10156"/>
          <a:stretch>
            <a:fillRect/>
          </a:stretch>
        </p:blipFill>
        <p:spPr>
          <a:xfrm>
            <a:off x="0" y="16"/>
            <a:ext cx="9144000" cy="6857984"/>
          </a:xfrm>
          <a:prstGeom prst="rect">
            <a:avLst/>
          </a:prstGeom>
        </p:spPr>
      </p:pic>
      <p:sp>
        <p:nvSpPr>
          <p:cNvPr id="5" name="3 CuadroTexto"/>
          <p:cNvSpPr txBox="1"/>
          <p:nvPr/>
        </p:nvSpPr>
        <p:spPr>
          <a:xfrm>
            <a:off x="357158" y="4071942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solidFill>
                  <a:schemeClr val="accent4">
                    <a:lumMod val="75000"/>
                  </a:schemeClr>
                </a:solidFill>
                <a:latin typeface="Titillium WebSemiBold"/>
                <a:cs typeface="Titillium WebSemiBold"/>
              </a:rPr>
              <a:t>Iniciativa</a:t>
            </a:r>
            <a:endParaRPr lang="es-MX" sz="2000" dirty="0">
              <a:solidFill>
                <a:schemeClr val="accent4">
                  <a:lumMod val="75000"/>
                </a:schemeClr>
              </a:solidFill>
              <a:latin typeface="Titillium WebSemiBold"/>
              <a:cs typeface="Titillium WebSemiBold"/>
            </a:endParaRPr>
          </a:p>
        </p:txBody>
      </p:sp>
      <p:sp>
        <p:nvSpPr>
          <p:cNvPr id="6" name="4 CuadroTexto"/>
          <p:cNvSpPr txBox="1"/>
          <p:nvPr/>
        </p:nvSpPr>
        <p:spPr>
          <a:xfrm>
            <a:off x="478374" y="2843644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chemeClr val="accent4">
                    <a:lumMod val="75000"/>
                  </a:schemeClr>
                </a:solidFill>
                <a:latin typeface="Titillium WebSemiBold"/>
                <a:cs typeface="Titillium WebSemiBold"/>
              </a:rPr>
              <a:t>Discusión</a:t>
            </a:r>
            <a:endParaRPr lang="es-MX" dirty="0">
              <a:solidFill>
                <a:schemeClr val="accent4">
                  <a:lumMod val="75000"/>
                </a:schemeClr>
              </a:solidFill>
              <a:latin typeface="Titillium WebSemiBold"/>
              <a:cs typeface="Titillium WebSemiBold"/>
            </a:endParaRPr>
          </a:p>
        </p:txBody>
      </p:sp>
      <p:sp>
        <p:nvSpPr>
          <p:cNvPr id="7" name="5 CuadroTexto"/>
          <p:cNvSpPr txBox="1"/>
          <p:nvPr/>
        </p:nvSpPr>
        <p:spPr>
          <a:xfrm>
            <a:off x="571472" y="1000108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chemeClr val="accent4">
                    <a:lumMod val="75000"/>
                  </a:schemeClr>
                </a:solidFill>
                <a:latin typeface="Titillium WebSemiBold"/>
                <a:cs typeface="Titillium WebSemiBold"/>
              </a:rPr>
              <a:t>Aprobación</a:t>
            </a:r>
            <a:endParaRPr lang="es-MX" dirty="0">
              <a:solidFill>
                <a:schemeClr val="accent4">
                  <a:lumMod val="75000"/>
                </a:schemeClr>
              </a:solidFill>
              <a:latin typeface="Titillium WebSemiBold"/>
              <a:cs typeface="Titillium WebSemiBold"/>
            </a:endParaRPr>
          </a:p>
        </p:txBody>
      </p:sp>
      <p:sp>
        <p:nvSpPr>
          <p:cNvPr id="8" name="8 CuadroTexto"/>
          <p:cNvSpPr txBox="1"/>
          <p:nvPr/>
        </p:nvSpPr>
        <p:spPr>
          <a:xfrm>
            <a:off x="7429520" y="4071942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chemeClr val="accent4">
                    <a:lumMod val="75000"/>
                  </a:schemeClr>
                </a:solidFill>
                <a:latin typeface="Titillium WebSemiBold"/>
                <a:cs typeface="Titillium WebSemiBold"/>
              </a:rPr>
              <a:t>Inicio de la Vigencia</a:t>
            </a:r>
            <a:endParaRPr lang="es-MX" dirty="0">
              <a:solidFill>
                <a:schemeClr val="accent4">
                  <a:lumMod val="75000"/>
                </a:schemeClr>
              </a:solidFill>
              <a:latin typeface="Titillium WebSemiBold"/>
              <a:cs typeface="Titillium WebSemiBold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2143116"/>
            <a:ext cx="6191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928670"/>
            <a:ext cx="8667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5 CuadroTexto"/>
          <p:cNvSpPr txBox="1"/>
          <p:nvPr/>
        </p:nvSpPr>
        <p:spPr>
          <a:xfrm>
            <a:off x="214282" y="4572008"/>
            <a:ext cx="3286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>
                <a:latin typeface="Titillium WebSemiBold"/>
                <a:cs typeface="Titillium WebSemiBold"/>
              </a:rPr>
              <a:t>La Tesorería presenta el Proyecto de Ley de Ingresos al Presidente Municipal.</a:t>
            </a:r>
            <a:endParaRPr lang="es-MX" dirty="0">
              <a:latin typeface="Titillium WebSemiBold"/>
              <a:cs typeface="Titillium WebSemiBold"/>
            </a:endParaRPr>
          </a:p>
        </p:txBody>
      </p:sp>
      <p:sp>
        <p:nvSpPr>
          <p:cNvPr id="12" name="16 CuadroTexto"/>
          <p:cNvSpPr txBox="1"/>
          <p:nvPr/>
        </p:nvSpPr>
        <p:spPr>
          <a:xfrm>
            <a:off x="142844" y="3139859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>
                <a:latin typeface="Titillium WebSemiBold"/>
                <a:cs typeface="Titillium WebSemiBold"/>
              </a:rPr>
              <a:t>En sesión de Cabildo es discutida.</a:t>
            </a:r>
            <a:endParaRPr lang="es-MX" dirty="0">
              <a:latin typeface="Titillium WebSemiBold"/>
              <a:cs typeface="Titillium WebSemiBold"/>
            </a:endParaRPr>
          </a:p>
        </p:txBody>
      </p:sp>
      <p:sp>
        <p:nvSpPr>
          <p:cNvPr id="13" name="17 CuadroTexto"/>
          <p:cNvSpPr txBox="1"/>
          <p:nvPr/>
        </p:nvSpPr>
        <p:spPr>
          <a:xfrm>
            <a:off x="571472" y="1285860"/>
            <a:ext cx="2286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Titillium WebSemiBold"/>
                <a:cs typeface="Titillium WebSemiBold"/>
              </a:rPr>
              <a:t>Después  de ser discutida, se aprueba</a:t>
            </a:r>
            <a:r>
              <a:rPr lang="es-MX" dirty="0" smtClean="0"/>
              <a:t>.</a:t>
            </a:r>
            <a:endParaRPr lang="es-MX" dirty="0"/>
          </a:p>
        </p:txBody>
      </p:sp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57559" y="-24"/>
            <a:ext cx="260032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12" y="571480"/>
            <a:ext cx="12668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23 CuadroTexto"/>
          <p:cNvSpPr txBox="1"/>
          <p:nvPr/>
        </p:nvSpPr>
        <p:spPr>
          <a:xfrm>
            <a:off x="5072066" y="433968"/>
            <a:ext cx="1785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chemeClr val="accent4">
                    <a:lumMod val="75000"/>
                  </a:schemeClr>
                </a:solidFill>
                <a:latin typeface="Titillium WebSemiBold"/>
                <a:cs typeface="Titillium WebSemiBold"/>
              </a:rPr>
              <a:t>Envía al Congreso del Estado.</a:t>
            </a:r>
            <a:endParaRPr lang="es-MX" dirty="0">
              <a:solidFill>
                <a:schemeClr val="accent4">
                  <a:lumMod val="75000"/>
                </a:schemeClr>
              </a:solidFill>
              <a:latin typeface="Titillium WebSemiBold"/>
              <a:cs typeface="Titillium WebSemiBold"/>
            </a:endParaRPr>
          </a:p>
        </p:txBody>
      </p:sp>
      <p:sp>
        <p:nvSpPr>
          <p:cNvPr id="17" name="25 CuadroTexto"/>
          <p:cNvSpPr txBox="1"/>
          <p:nvPr/>
        </p:nvSpPr>
        <p:spPr>
          <a:xfrm>
            <a:off x="7500958" y="714356"/>
            <a:ext cx="1785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chemeClr val="accent4">
                    <a:lumMod val="75000"/>
                  </a:schemeClr>
                </a:solidFill>
                <a:latin typeface="Titillium WebSemiBold"/>
                <a:cs typeface="Titillium WebSemiBold"/>
              </a:rPr>
              <a:t>Se discute, </a:t>
            </a:r>
            <a:br>
              <a:rPr lang="es-MX" dirty="0" smtClean="0">
                <a:solidFill>
                  <a:schemeClr val="accent4">
                    <a:lumMod val="75000"/>
                  </a:schemeClr>
                </a:solidFill>
                <a:latin typeface="Titillium WebSemiBold"/>
                <a:cs typeface="Titillium WebSemiBold"/>
              </a:rPr>
            </a:br>
            <a:r>
              <a:rPr lang="es-MX" dirty="0" smtClean="0">
                <a:solidFill>
                  <a:schemeClr val="accent4">
                    <a:lumMod val="75000"/>
                  </a:schemeClr>
                </a:solidFill>
                <a:latin typeface="Titillium WebSemiBold"/>
                <a:cs typeface="Titillium WebSemiBold"/>
              </a:rPr>
              <a:t>sanciona y aprueba.</a:t>
            </a:r>
            <a:endParaRPr lang="es-MX" dirty="0">
              <a:solidFill>
                <a:schemeClr val="accent4">
                  <a:lumMod val="75000"/>
                </a:schemeClr>
              </a:solidFill>
              <a:latin typeface="Titillium WebSemiBold"/>
              <a:cs typeface="Titillium WebSemiBold"/>
            </a:endParaRPr>
          </a:p>
        </p:txBody>
      </p:sp>
      <p:sp>
        <p:nvSpPr>
          <p:cNvPr id="18" name="26 CuadroTexto"/>
          <p:cNvSpPr txBox="1"/>
          <p:nvPr/>
        </p:nvSpPr>
        <p:spPr>
          <a:xfrm>
            <a:off x="7072330" y="2643182"/>
            <a:ext cx="2000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Titillium WebSemiBold"/>
                <a:cs typeface="Titillium WebSemiBold"/>
              </a:rPr>
              <a:t>El Ejecutivo Estatal la publica en el Periódico Oficial del Estado.</a:t>
            </a:r>
            <a:endParaRPr lang="es-MX" dirty="0">
              <a:latin typeface="Titillium WebSemiBold"/>
              <a:cs typeface="Titillium WebSemiBold"/>
            </a:endParaRPr>
          </a:p>
        </p:txBody>
      </p:sp>
      <p:sp>
        <p:nvSpPr>
          <p:cNvPr id="19" name="27 CuadroTexto"/>
          <p:cNvSpPr txBox="1"/>
          <p:nvPr/>
        </p:nvSpPr>
        <p:spPr>
          <a:xfrm>
            <a:off x="6574544" y="4786322"/>
            <a:ext cx="2533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Titillium WebSemiBold"/>
                <a:cs typeface="Titillium WebSemiBold"/>
              </a:rPr>
              <a:t>La vigencia comprende del  1ro. de enero al 31 de diciembre de cada año.</a:t>
            </a:r>
            <a:endParaRPr lang="es-MX" dirty="0">
              <a:latin typeface="Titillium WebSemiBold"/>
              <a:cs typeface="Titillium WebSemiBold"/>
            </a:endParaRPr>
          </a:p>
        </p:txBody>
      </p:sp>
      <p:sp>
        <p:nvSpPr>
          <p:cNvPr id="20" name="21 CuadroTexto"/>
          <p:cNvSpPr txBox="1"/>
          <p:nvPr/>
        </p:nvSpPr>
        <p:spPr>
          <a:xfrm>
            <a:off x="3357554" y="1571612"/>
            <a:ext cx="2571768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500" dirty="0" smtClean="0">
                <a:solidFill>
                  <a:srgbClr val="7030A0"/>
                </a:solidFill>
                <a:latin typeface="Titillium WebSemiBold"/>
                <a:cs typeface="Titillium WebSemiBold"/>
              </a:rPr>
              <a:t>¿Cómo se emite la Ley de Ingresos del Gobierno de Zapopan?</a:t>
            </a:r>
            <a:endParaRPr lang="es-MX" sz="2500" dirty="0">
              <a:solidFill>
                <a:srgbClr val="7030A0"/>
              </a:solidFill>
              <a:latin typeface="Titillium WebSemiBold"/>
              <a:cs typeface="Titillium WebSemiBold"/>
            </a:endParaRP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7"/>
          <a:srcRect b="8000"/>
          <a:stretch>
            <a:fillRect/>
          </a:stretch>
        </p:blipFill>
        <p:spPr bwMode="auto">
          <a:xfrm>
            <a:off x="4214810" y="3571876"/>
            <a:ext cx="78581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28 Rectángulo"/>
          <p:cNvSpPr/>
          <p:nvPr/>
        </p:nvSpPr>
        <p:spPr>
          <a:xfrm>
            <a:off x="94255" y="3714752"/>
            <a:ext cx="26290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3" name="29 Rectángulo"/>
          <p:cNvSpPr/>
          <p:nvPr/>
        </p:nvSpPr>
        <p:spPr>
          <a:xfrm>
            <a:off x="237131" y="2428868"/>
            <a:ext cx="26290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4" name="30 Rectángulo"/>
          <p:cNvSpPr/>
          <p:nvPr/>
        </p:nvSpPr>
        <p:spPr>
          <a:xfrm>
            <a:off x="285720" y="642918"/>
            <a:ext cx="26290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5" name="31 Rectángulo"/>
          <p:cNvSpPr/>
          <p:nvPr/>
        </p:nvSpPr>
        <p:spPr>
          <a:xfrm>
            <a:off x="5000628" y="5340"/>
            <a:ext cx="4286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6" name="32 Rectángulo"/>
          <p:cNvSpPr/>
          <p:nvPr/>
        </p:nvSpPr>
        <p:spPr>
          <a:xfrm>
            <a:off x="7429520" y="433968"/>
            <a:ext cx="26290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5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7" name="7 CuadroTexto"/>
          <p:cNvSpPr txBox="1"/>
          <p:nvPr/>
        </p:nvSpPr>
        <p:spPr>
          <a:xfrm>
            <a:off x="7429520" y="2285992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chemeClr val="accent4">
                    <a:lumMod val="75000"/>
                  </a:schemeClr>
                </a:solidFill>
                <a:latin typeface="Titillium WebSemiBold"/>
                <a:cs typeface="Titillium WebSemiBold"/>
              </a:rPr>
              <a:t>Promulgación</a:t>
            </a:r>
            <a:endParaRPr lang="es-MX" dirty="0">
              <a:solidFill>
                <a:schemeClr val="accent4">
                  <a:lumMod val="75000"/>
                </a:schemeClr>
              </a:solidFill>
              <a:latin typeface="Titillium WebSemiBold"/>
              <a:cs typeface="Titillium WebSemiBold"/>
            </a:endParaRPr>
          </a:p>
        </p:txBody>
      </p:sp>
      <p:sp>
        <p:nvSpPr>
          <p:cNvPr id="28" name="33 Rectángulo"/>
          <p:cNvSpPr/>
          <p:nvPr/>
        </p:nvSpPr>
        <p:spPr>
          <a:xfrm>
            <a:off x="6666551" y="1928802"/>
            <a:ext cx="26290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6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9" name="34 Rectángulo"/>
          <p:cNvSpPr/>
          <p:nvPr/>
        </p:nvSpPr>
        <p:spPr>
          <a:xfrm>
            <a:off x="7023741" y="3862992"/>
            <a:ext cx="26290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7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0" name="1 Imagen" descr="post predial enero febrero-01.png"/>
          <p:cNvPicPr>
            <a:picLocks noChangeAspect="1"/>
          </p:cNvPicPr>
          <p:nvPr/>
        </p:nvPicPr>
        <p:blipFill>
          <a:blip r:embed="rId8"/>
          <a:srcRect l="3938" t="43303" r="3742" b="56522"/>
          <a:stretch>
            <a:fillRect/>
          </a:stretch>
        </p:blipFill>
        <p:spPr>
          <a:xfrm>
            <a:off x="0" y="6741368"/>
            <a:ext cx="9144000" cy="11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99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1 Gráfico"/>
          <p:cNvGraphicFramePr/>
          <p:nvPr>
            <p:extLst>
              <p:ext uri="{D42A27DB-BD31-4B8C-83A1-F6EECF244321}">
                <p14:modId xmlns:p14="http://schemas.microsoft.com/office/powerpoint/2010/main" val="4106440470"/>
              </p:ext>
            </p:extLst>
          </p:nvPr>
        </p:nvGraphicFramePr>
        <p:xfrm>
          <a:off x="714348" y="1285860"/>
          <a:ext cx="7867651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2 Imagen" descr="http://www.onefamily.com/img/hub/icon-family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2571744"/>
            <a:ext cx="36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3 Imagen" descr="http://ernestogbustamante.com/wp-content/uploads/2015/12/icono-32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3569066"/>
            <a:ext cx="36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8" descr="http://www.inmobiliariagl.com/wp-content/uploads/2014/06/traspaso-ic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1643050"/>
            <a:ext cx="360000" cy="360000"/>
          </a:xfrm>
          <a:prstGeom prst="rect">
            <a:avLst/>
          </a:prstGeom>
          <a:noFill/>
        </p:spPr>
      </p:pic>
      <p:pic>
        <p:nvPicPr>
          <p:cNvPr id="8" name="Picture 22" descr="http://cdn2.elconta.com/wp-content/uploads/2015/01/icono_publicaciones_compilar.png?40504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8662" y="2143116"/>
            <a:ext cx="360000" cy="360000"/>
          </a:xfrm>
          <a:prstGeom prst="rect">
            <a:avLst/>
          </a:prstGeom>
          <a:noFill/>
        </p:spPr>
      </p:pic>
      <p:pic>
        <p:nvPicPr>
          <p:cNvPr id="9" name="Picture 24" descr="http://podiumsoft.co/images/c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7704" y="3069000"/>
            <a:ext cx="360000" cy="360000"/>
          </a:xfrm>
          <a:prstGeom prst="rect">
            <a:avLst/>
          </a:prstGeom>
          <a:noFill/>
        </p:spPr>
      </p:pic>
      <p:pic>
        <p:nvPicPr>
          <p:cNvPr id="10" name="Picture 26" descr="Resultado de imagen para impuestos icono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19712" y="4071942"/>
            <a:ext cx="360000" cy="361608"/>
          </a:xfrm>
          <a:prstGeom prst="rect">
            <a:avLst/>
          </a:prstGeom>
          <a:noFill/>
        </p:spPr>
      </p:pic>
      <p:pic>
        <p:nvPicPr>
          <p:cNvPr id="11" name="Picture 28" descr="https://encrypted-tbn1.gstatic.com/images?q=tbn:ANd9GcSeW6IUMYjka5vc143kLx7EcSn5HmfchBdqM5H5AlctzzJ4pQmT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15616" y="4572008"/>
            <a:ext cx="360000" cy="360000"/>
          </a:xfrm>
          <a:prstGeom prst="rect">
            <a:avLst/>
          </a:prstGeom>
          <a:noFill/>
        </p:spPr>
      </p:pic>
      <p:sp>
        <p:nvSpPr>
          <p:cNvPr id="12" name="9 CuadroTexto"/>
          <p:cNvSpPr txBox="1"/>
          <p:nvPr/>
        </p:nvSpPr>
        <p:spPr>
          <a:xfrm>
            <a:off x="3635896" y="5807005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chemeClr val="accent4">
                    <a:lumMod val="75000"/>
                  </a:schemeClr>
                </a:solidFill>
                <a:latin typeface="Titillium WebSemiBold"/>
                <a:cs typeface="Titillium WebSemiBold"/>
              </a:rPr>
              <a:t>INGRESOS TOTALES </a:t>
            </a:r>
          </a:p>
          <a:p>
            <a:pPr algn="ctr"/>
            <a:r>
              <a:rPr lang="es-MX" dirty="0" smtClean="0">
                <a:solidFill>
                  <a:schemeClr val="accent4">
                    <a:lumMod val="75000"/>
                  </a:schemeClr>
                </a:solidFill>
                <a:latin typeface="Titillium WebSemiBold"/>
                <a:cs typeface="Titillium WebSemiBold"/>
              </a:rPr>
              <a:t>$5,073’778,688</a:t>
            </a:r>
            <a:endParaRPr lang="es-MX" dirty="0">
              <a:solidFill>
                <a:schemeClr val="accent4">
                  <a:lumMod val="75000"/>
                </a:schemeClr>
              </a:solidFill>
              <a:latin typeface="Titillium WebSemiBold"/>
              <a:cs typeface="Titillium WebSemiBold"/>
            </a:endParaRPr>
          </a:p>
        </p:txBody>
      </p:sp>
      <p:sp>
        <p:nvSpPr>
          <p:cNvPr id="13" name="10 Rectángulo"/>
          <p:cNvSpPr/>
          <p:nvPr/>
        </p:nvSpPr>
        <p:spPr>
          <a:xfrm>
            <a:off x="1178267" y="683985"/>
            <a:ext cx="68501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illium WebSemiBold"/>
                <a:ea typeface="Calibri" pitchFamily="34" charset="0"/>
                <a:cs typeface="Titillium WebSemiBold"/>
              </a:rPr>
              <a:t>ORIGEN DE LOS RECURSOS</a:t>
            </a:r>
          </a:p>
        </p:txBody>
      </p:sp>
      <p:pic>
        <p:nvPicPr>
          <p:cNvPr id="14" name="Picture 2" descr="http://img.freepik.com/vector-gratis/icono-de-monedas-en-el-arbol_1025-367.jpg?size=338&amp;ext=jpg"/>
          <p:cNvPicPr>
            <a:picLocks noChangeAspect="1" noChangeArrowheads="1"/>
          </p:cNvPicPr>
          <p:nvPr/>
        </p:nvPicPr>
        <p:blipFill>
          <a:blip r:embed="rId10" cstate="print"/>
          <a:srcRect l="23965" t="18639" r="23964" b="28403"/>
          <a:stretch>
            <a:fillRect/>
          </a:stretch>
        </p:blipFill>
        <p:spPr bwMode="auto">
          <a:xfrm>
            <a:off x="428596" y="5063127"/>
            <a:ext cx="360000" cy="366137"/>
          </a:xfrm>
          <a:prstGeom prst="rect">
            <a:avLst/>
          </a:prstGeom>
          <a:noFill/>
        </p:spPr>
      </p:pic>
      <p:pic>
        <p:nvPicPr>
          <p:cNvPr id="15" name="Picture 3" descr="https://cdn2.iconfinder.com/data/icons/toolbar-signs-4/512/accounting_office_money_taxes-512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75656" y="5500702"/>
            <a:ext cx="360000" cy="360000"/>
          </a:xfrm>
          <a:prstGeom prst="rect">
            <a:avLst/>
          </a:prstGeom>
          <a:noFill/>
        </p:spPr>
      </p:pic>
      <p:pic>
        <p:nvPicPr>
          <p:cNvPr id="16" name="1 Imagen" descr="Tesoreria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28596" y="214290"/>
            <a:ext cx="1079501" cy="723900"/>
          </a:xfrm>
          <a:prstGeom prst="rect">
            <a:avLst/>
          </a:prstGeom>
          <a:noFill/>
        </p:spPr>
      </p:pic>
      <p:pic>
        <p:nvPicPr>
          <p:cNvPr id="17" name="0 Imagen" descr="Ingresos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786710" y="214290"/>
            <a:ext cx="1079500" cy="750888"/>
          </a:xfrm>
          <a:prstGeom prst="rect">
            <a:avLst/>
          </a:prstGeom>
          <a:noFill/>
        </p:spPr>
      </p:pic>
      <p:pic>
        <p:nvPicPr>
          <p:cNvPr id="18" name="1 Imagen" descr="post predial enero febrero-01.png"/>
          <p:cNvPicPr>
            <a:picLocks noChangeAspect="1"/>
          </p:cNvPicPr>
          <p:nvPr/>
        </p:nvPicPr>
        <p:blipFill>
          <a:blip r:embed="rId14"/>
          <a:srcRect l="3938" t="43303" r="3742" b="56522"/>
          <a:stretch>
            <a:fillRect/>
          </a:stretch>
        </p:blipFill>
        <p:spPr>
          <a:xfrm>
            <a:off x="0" y="6741368"/>
            <a:ext cx="9144000" cy="11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34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1 Gráfico"/>
          <p:cNvGraphicFramePr/>
          <p:nvPr>
            <p:extLst>
              <p:ext uri="{D42A27DB-BD31-4B8C-83A1-F6EECF244321}">
                <p14:modId xmlns:p14="http://schemas.microsoft.com/office/powerpoint/2010/main" val="4202497405"/>
              </p:ext>
            </p:extLst>
          </p:nvPr>
        </p:nvGraphicFramePr>
        <p:xfrm>
          <a:off x="285720" y="683985"/>
          <a:ext cx="8636794" cy="4545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57224" y="5214950"/>
            <a:ext cx="764386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00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tillium WebSemiBold"/>
                <a:ea typeface="Times New Roman" pitchFamily="18" charset="0"/>
                <a:cs typeface="Titillium WebSemiBold"/>
              </a:rPr>
              <a:t>Es la cantidad de dinero que </a:t>
            </a:r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tillium WebSemiBold"/>
                <a:ea typeface="Times New Roman" pitchFamily="18" charset="0"/>
                <a:cs typeface="Titillium WebSemiBold"/>
              </a:rPr>
              <a:t>una persona está obligada a </a:t>
            </a:r>
            <a:r>
              <a:rPr kumimoji="0" lang="es-MX" sz="200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tillium WebSemiBold"/>
                <a:ea typeface="Times New Roman" pitchFamily="18" charset="0"/>
                <a:cs typeface="Titillium WebSemiBold"/>
              </a:rPr>
              <a:t>pagar al Municipio</a:t>
            </a:r>
            <a:r>
              <a:rPr kumimoji="0" lang="es-MX" sz="200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tillium WebSemiBold"/>
                <a:ea typeface="Calibri" pitchFamily="34" charset="0"/>
                <a:cs typeface="Titillium WebSemiBold"/>
              </a:rPr>
              <a:t> para que éste pueda financiar sus gastos y generar bienestar entre la población.</a:t>
            </a:r>
            <a:r>
              <a:rPr kumimoji="0" lang="es-MX" sz="200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tillium WebSemiBold"/>
                <a:ea typeface="Times New Roman" pitchFamily="18" charset="0"/>
                <a:cs typeface="Titillium WebSemiBold"/>
              </a:rPr>
              <a:t> </a:t>
            </a:r>
            <a:endParaRPr kumimoji="0" lang="es-MX" sz="200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Titillium WebSemiBold"/>
              <a:cs typeface="Titillium WebSemiBold"/>
            </a:endParaRPr>
          </a:p>
        </p:txBody>
      </p:sp>
      <p:pic>
        <p:nvPicPr>
          <p:cNvPr id="6" name="1 Imagen" descr="Tesoreri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14290"/>
            <a:ext cx="1079501" cy="723900"/>
          </a:xfrm>
          <a:prstGeom prst="rect">
            <a:avLst/>
          </a:prstGeom>
          <a:noFill/>
        </p:spPr>
      </p:pic>
      <p:pic>
        <p:nvPicPr>
          <p:cNvPr id="7" name="0 Imagen" descr="Ingreso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6710" y="214290"/>
            <a:ext cx="1079500" cy="750888"/>
          </a:xfrm>
          <a:prstGeom prst="rect">
            <a:avLst/>
          </a:prstGeom>
          <a:noFill/>
        </p:spPr>
      </p:pic>
      <p:sp>
        <p:nvSpPr>
          <p:cNvPr id="8" name="10 Rectángulo"/>
          <p:cNvSpPr/>
          <p:nvPr/>
        </p:nvSpPr>
        <p:spPr>
          <a:xfrm>
            <a:off x="1178267" y="548680"/>
            <a:ext cx="68501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  <a:ea typeface="Calibri" pitchFamily="34" charset="0"/>
                <a:cs typeface="Times New Roman" pitchFamily="18" charset="0"/>
              </a:rPr>
              <a:t>IMPUESTOS</a:t>
            </a:r>
          </a:p>
        </p:txBody>
      </p:sp>
      <p:pic>
        <p:nvPicPr>
          <p:cNvPr id="9" name="1 Imagen" descr="post predial enero febrero-01.png"/>
          <p:cNvPicPr>
            <a:picLocks noChangeAspect="1"/>
          </p:cNvPicPr>
          <p:nvPr/>
        </p:nvPicPr>
        <p:blipFill>
          <a:blip r:embed="rId5"/>
          <a:srcRect l="3938" t="43303" r="3742" b="56522"/>
          <a:stretch>
            <a:fillRect/>
          </a:stretch>
        </p:blipFill>
        <p:spPr>
          <a:xfrm>
            <a:off x="0" y="6741368"/>
            <a:ext cx="9144000" cy="11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54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14348" y="4553833"/>
            <a:ext cx="771527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MX" sz="2000" dirty="0" smtClean="0">
              <a:solidFill>
                <a:srgbClr val="7030A0"/>
              </a:solidFill>
              <a:latin typeface="Titillium WebSemiBold"/>
              <a:ea typeface="Times New Roman" pitchFamily="18" charset="0"/>
              <a:cs typeface="Titillium WebSemiBold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tillium WebSemiBold"/>
                <a:ea typeface="Times New Roman" pitchFamily="18" charset="0"/>
                <a:cs typeface="Titillium WebSemiBold"/>
              </a:rPr>
              <a:t>Las contribuciones de mejora, son aportaciones que hacen los propietarios de inmuebles, por alguna obra o servicio en mejora al entorno de ese bien inmueble.</a:t>
            </a:r>
          </a:p>
        </p:txBody>
      </p:sp>
      <p:pic>
        <p:nvPicPr>
          <p:cNvPr id="5" name="Picture 3" descr="http://www.sinmordaza.com/imagesnueva/noticias/grandes/114831_otras-localidad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862311"/>
            <a:ext cx="5181600" cy="2790825"/>
          </a:xfrm>
          <a:prstGeom prst="rect">
            <a:avLst/>
          </a:prstGeom>
          <a:noFill/>
        </p:spPr>
      </p:pic>
      <p:pic>
        <p:nvPicPr>
          <p:cNvPr id="6" name="1 Imagen" descr="Tesoreri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14290"/>
            <a:ext cx="1079501" cy="723900"/>
          </a:xfrm>
          <a:prstGeom prst="rect">
            <a:avLst/>
          </a:prstGeom>
          <a:noFill/>
        </p:spPr>
      </p:pic>
      <p:pic>
        <p:nvPicPr>
          <p:cNvPr id="7" name="0 Imagen" descr="Ingreso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6710" y="214290"/>
            <a:ext cx="1079500" cy="750888"/>
          </a:xfrm>
          <a:prstGeom prst="rect">
            <a:avLst/>
          </a:prstGeom>
          <a:noFill/>
        </p:spPr>
      </p:pic>
      <p:sp>
        <p:nvSpPr>
          <p:cNvPr id="8" name="10 Rectángulo"/>
          <p:cNvSpPr/>
          <p:nvPr/>
        </p:nvSpPr>
        <p:spPr>
          <a:xfrm>
            <a:off x="1178267" y="683985"/>
            <a:ext cx="68501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illium WebSemiBold"/>
                <a:ea typeface="Calibri" pitchFamily="34" charset="0"/>
                <a:cs typeface="Titillium WebSemiBold"/>
              </a:rPr>
              <a:t>CONTRIBUCIONES DE MEJORA</a:t>
            </a:r>
          </a:p>
        </p:txBody>
      </p:sp>
      <p:sp>
        <p:nvSpPr>
          <p:cNvPr id="9" name="10 Rectángulo"/>
          <p:cNvSpPr/>
          <p:nvPr/>
        </p:nvSpPr>
        <p:spPr>
          <a:xfrm>
            <a:off x="1178267" y="1249596"/>
            <a:ext cx="68501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illium WebSemiBold"/>
                <a:ea typeface="Calibri" pitchFamily="34" charset="0"/>
                <a:cs typeface="Titillium WebSemiBold"/>
              </a:rPr>
              <a:t>$ 108,827,721</a:t>
            </a:r>
          </a:p>
        </p:txBody>
      </p:sp>
      <p:pic>
        <p:nvPicPr>
          <p:cNvPr id="10" name="1 Imagen" descr="post predial enero febrero-01.png"/>
          <p:cNvPicPr>
            <a:picLocks noChangeAspect="1"/>
          </p:cNvPicPr>
          <p:nvPr/>
        </p:nvPicPr>
        <p:blipFill>
          <a:blip r:embed="rId5"/>
          <a:srcRect l="3938" t="43303" r="3742" b="56522"/>
          <a:stretch>
            <a:fillRect/>
          </a:stretch>
        </p:blipFill>
        <p:spPr>
          <a:xfrm>
            <a:off x="0" y="6741368"/>
            <a:ext cx="9144000" cy="11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01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1 Gráfico"/>
          <p:cNvGraphicFramePr/>
          <p:nvPr>
            <p:extLst>
              <p:ext uri="{D42A27DB-BD31-4B8C-83A1-F6EECF244321}">
                <p14:modId xmlns:p14="http://schemas.microsoft.com/office/powerpoint/2010/main" val="279947199"/>
              </p:ext>
            </p:extLst>
          </p:nvPr>
        </p:nvGraphicFramePr>
        <p:xfrm>
          <a:off x="633007" y="543821"/>
          <a:ext cx="7815812" cy="4582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42910" y="5143512"/>
            <a:ext cx="792961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tillium WebSemiBold"/>
                <a:ea typeface="Times New Roman" pitchFamily="18" charset="0"/>
                <a:cs typeface="Titillium WebSemiBold"/>
              </a:rPr>
              <a:t>Pagos que se hacen al Municipio a cambio de la prestación de un servicio de carácter administrativo como permisos de construcción y pagos de licencias, por citar algunos. </a:t>
            </a:r>
          </a:p>
        </p:txBody>
      </p:sp>
      <p:pic>
        <p:nvPicPr>
          <p:cNvPr id="6" name="1 Imagen" descr="Tesoreri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14290"/>
            <a:ext cx="1079501" cy="723900"/>
          </a:xfrm>
          <a:prstGeom prst="rect">
            <a:avLst/>
          </a:prstGeom>
          <a:noFill/>
        </p:spPr>
      </p:pic>
      <p:pic>
        <p:nvPicPr>
          <p:cNvPr id="7" name="0 Imagen" descr="Ingreso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6710" y="214290"/>
            <a:ext cx="1079500" cy="750888"/>
          </a:xfrm>
          <a:prstGeom prst="rect">
            <a:avLst/>
          </a:prstGeom>
          <a:noFill/>
        </p:spPr>
      </p:pic>
      <p:pic>
        <p:nvPicPr>
          <p:cNvPr id="8" name="1 Imagen" descr="post predial enero febrero-01.png"/>
          <p:cNvPicPr>
            <a:picLocks noChangeAspect="1"/>
          </p:cNvPicPr>
          <p:nvPr/>
        </p:nvPicPr>
        <p:blipFill>
          <a:blip r:embed="rId5"/>
          <a:srcRect l="3938" t="43303" r="3742" b="56522"/>
          <a:stretch>
            <a:fillRect/>
          </a:stretch>
        </p:blipFill>
        <p:spPr>
          <a:xfrm>
            <a:off x="0" y="6741368"/>
            <a:ext cx="9144000" cy="11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43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772488"/>
              </p:ext>
            </p:extLst>
          </p:nvPr>
        </p:nvGraphicFramePr>
        <p:xfrm>
          <a:off x="971600" y="1088778"/>
          <a:ext cx="6552728" cy="5307453"/>
        </p:xfrm>
        <a:graphic>
          <a:graphicData uri="http://schemas.openxmlformats.org/drawingml/2006/table">
            <a:tbl>
              <a:tblPr/>
              <a:tblGrid>
                <a:gridCol w="4953655"/>
                <a:gridCol w="1599073"/>
              </a:tblGrid>
              <a:tr h="19437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tillium WebSemiBold"/>
                          <a:cs typeface="Titillium WebSemiBold"/>
                        </a:rPr>
                        <a:t>Permisos de </a:t>
                      </a:r>
                      <a:r>
                        <a:rPr lang="es-MX" sz="14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tillium WebSemiBold"/>
                          <a:cs typeface="Titillium WebSemiBold"/>
                        </a:rPr>
                        <a:t>construcción, reconstrucción </a:t>
                      </a:r>
                      <a:r>
                        <a:rPr lang="es-MX" sz="14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tillium WebSemiBold"/>
                          <a:cs typeface="Titillium WebSemiBold"/>
                        </a:rPr>
                        <a:t>y </a:t>
                      </a:r>
                      <a:r>
                        <a:rPr lang="es-MX" sz="14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tillium WebSemiBold"/>
                          <a:cs typeface="Titillium WebSemiBold"/>
                        </a:rPr>
                        <a:t>remodelación  </a:t>
                      </a:r>
                      <a:endParaRPr lang="es-MX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tillium WebSemiBold"/>
                        <a:cs typeface="Titillium WebSemiBold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tillium WebSemiBold"/>
                          <a:cs typeface="Titillium WebSemiBold"/>
                        </a:rPr>
                        <a:t> $           184,951,551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437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tillium WebSemiBold"/>
                          <a:cs typeface="Titillium WebSemiBold"/>
                        </a:rPr>
                        <a:t>Pago de licencias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tillium WebSemiBold"/>
                          <a:cs typeface="Titillium WebSemiBold"/>
                        </a:rPr>
                        <a:t>                93,212,236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437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tillium WebSemiBold"/>
                          <a:cs typeface="Titillium WebSemiBold"/>
                        </a:rPr>
                        <a:t>Otras licencias, autorizaciones o servicios de obras publicas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tillium WebSemiBold"/>
                          <a:cs typeface="Titillium WebSemiBold"/>
                        </a:rPr>
                        <a:t>                63,232,127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437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tillium WebSemiBold"/>
                          <a:cs typeface="Titillium WebSemiBold"/>
                        </a:rPr>
                        <a:t>Certificaciones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tillium WebSemiBold"/>
                          <a:cs typeface="Titillium WebSemiBold"/>
                        </a:rPr>
                        <a:t>                33,550,870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437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tillium WebSemiBold"/>
                          <a:cs typeface="Titillium WebSemiBold"/>
                        </a:rPr>
                        <a:t>Piso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tillium WebSemiBold"/>
                          <a:cs typeface="Titillium WebSemiBold"/>
                        </a:rPr>
                        <a:t>                30,579,439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437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tillium WebSemiBold"/>
                          <a:cs typeface="Titillium WebSemiBold"/>
                        </a:rPr>
                        <a:t>Rastros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tillium WebSemiBold"/>
                          <a:cs typeface="Titillium WebSemiBold"/>
                        </a:rPr>
                        <a:t>                22,678,629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437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tillium WebSemiBold"/>
                          <a:cs typeface="Titillium WebSemiBold"/>
                        </a:rPr>
                        <a:t>Agua y alcantarillado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tillium WebSemiBold"/>
                          <a:cs typeface="Titillium WebSemiBold"/>
                        </a:rPr>
                        <a:t>                17,128,891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437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tillium WebSemiBold"/>
                          <a:cs typeface="Titillium WebSemiBold"/>
                        </a:rPr>
                        <a:t>Estacionamientos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tillium WebSemiBold"/>
                          <a:cs typeface="Titillium WebSemiBold"/>
                        </a:rPr>
                        <a:t>                12,369,281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303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tillium WebSemiBold"/>
                          <a:cs typeface="Titillium WebSemiBold"/>
                        </a:rPr>
                        <a:t>Registro civil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tillium WebSemiBold"/>
                          <a:cs typeface="Titillium WebSemiBold"/>
                        </a:rPr>
                        <a:t>                   8,887,792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303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tillium WebSemiBold"/>
                          <a:cs typeface="Titillium WebSemiBold"/>
                        </a:rPr>
                        <a:t>Derechos por revisión de avalúos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tillium WebSemiBold"/>
                          <a:cs typeface="Titillium WebSemiBold"/>
                        </a:rPr>
                        <a:t>                   8,370,323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303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tillium WebSemiBold"/>
                          <a:cs typeface="Titillium WebSemiBold"/>
                        </a:rPr>
                        <a:t>Derechos diversos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tillium WebSemiBold"/>
                          <a:cs typeface="Titillium WebSemiBold"/>
                        </a:rPr>
                        <a:t>                   8,268,583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303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tillium WebSemiBold"/>
                          <a:cs typeface="Titillium WebSemiBold"/>
                        </a:rPr>
                        <a:t>Alineamientos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tillium WebSemiBold"/>
                          <a:cs typeface="Titillium WebSemiBold"/>
                        </a:rPr>
                        <a:t>                   7,477,544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303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tillium WebSemiBold"/>
                          <a:cs typeface="Titillium WebSemiBold"/>
                        </a:rPr>
                        <a:t>Aseo publico contratado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tillium WebSemiBold"/>
                          <a:cs typeface="Titillium WebSemiBold"/>
                        </a:rPr>
                        <a:t>                   6,426,501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303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tillium WebSemiBold"/>
                          <a:cs typeface="Titillium WebSemiBold"/>
                        </a:rPr>
                        <a:t>Accesorios de Derechos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tillium WebSemiBold"/>
                          <a:cs typeface="Titillium WebSemiBold"/>
                        </a:rPr>
                        <a:t>                   6,300,590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303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tillium WebSemiBold"/>
                          <a:cs typeface="Titillium WebSemiBold"/>
                        </a:rPr>
                        <a:t>De los cementerios de dominio publico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tillium WebSemiBold"/>
                          <a:cs typeface="Titillium WebSemiBold"/>
                        </a:rPr>
                        <a:t>                   6,231,294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303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tillium WebSemiBold"/>
                          <a:cs typeface="Titillium WebSemiBold"/>
                        </a:rPr>
                        <a:t>Mercados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tillium WebSemiBold"/>
                          <a:cs typeface="Titillium WebSemiBold"/>
                        </a:rPr>
                        <a:t>                   5,691,784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303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tillium WebSemiBold"/>
                          <a:cs typeface="Titillium WebSemiBold"/>
                        </a:rPr>
                        <a:t>Varios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tillium WebSemiBold"/>
                          <a:cs typeface="Titillium WebSemiBold"/>
                        </a:rPr>
                        <a:t>                   1,493,272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303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tillium WebSemiBold"/>
                          <a:cs typeface="Titillium WebSemiBold"/>
                        </a:rPr>
                        <a:t>Sanidad animal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tillium WebSemiBold"/>
                          <a:cs typeface="Titillium WebSemiBold"/>
                        </a:rPr>
                        <a:t>                   1,149,417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303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tillium WebSemiBold"/>
                          <a:cs typeface="Titillium WebSemiBold"/>
                        </a:rPr>
                        <a:t>De los servicios de catastro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tillium WebSemiBold"/>
                          <a:cs typeface="Titillium WebSemiBold"/>
                        </a:rPr>
                        <a:t>                   1,089,530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437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tillium WebSemiBold"/>
                          <a:cs typeface="Titillium WebSemiBold"/>
                        </a:rPr>
                        <a:t>Otras instalaciones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tillium WebSemiBold"/>
                          <a:cs typeface="Titillium WebSemiBold"/>
                        </a:rPr>
                        <a:t>                      719,774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790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tillium WebSemiBold"/>
                          <a:cs typeface="Titillium WebSemiBold"/>
                        </a:rPr>
                        <a:t>DERECHOS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tillium WebSemiBold"/>
                          <a:cs typeface="Titillium WebSemiBold"/>
                        </a:rPr>
                        <a:t> $           519,809,428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1 Imagen" descr="Tesoreri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1079501" cy="723900"/>
          </a:xfrm>
          <a:prstGeom prst="rect">
            <a:avLst/>
          </a:prstGeom>
          <a:noFill/>
        </p:spPr>
      </p:pic>
      <p:pic>
        <p:nvPicPr>
          <p:cNvPr id="6" name="0 Imagen" descr="Ingreso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710" y="214290"/>
            <a:ext cx="1079500" cy="750888"/>
          </a:xfrm>
          <a:prstGeom prst="rect">
            <a:avLst/>
          </a:prstGeom>
          <a:noFill/>
        </p:spPr>
      </p:pic>
      <p:pic>
        <p:nvPicPr>
          <p:cNvPr id="7" name="1 Imagen" descr="post predial enero febrero-01.png"/>
          <p:cNvPicPr>
            <a:picLocks noChangeAspect="1"/>
          </p:cNvPicPr>
          <p:nvPr/>
        </p:nvPicPr>
        <p:blipFill>
          <a:blip r:embed="rId4"/>
          <a:srcRect l="3938" t="43303" r="3742" b="56522"/>
          <a:stretch>
            <a:fillRect/>
          </a:stretch>
        </p:blipFill>
        <p:spPr>
          <a:xfrm>
            <a:off x="0" y="6741368"/>
            <a:ext cx="9144000" cy="11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71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696</Words>
  <Application>Microsoft Office PowerPoint</Application>
  <PresentationFormat>Presentación en pantalla (4:3)</PresentationFormat>
  <Paragraphs>133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3" baseType="lpstr">
      <vt:lpstr>Albertus Extra Bold</vt:lpstr>
      <vt:lpstr>Arial</vt:lpstr>
      <vt:lpstr>Calibri</vt:lpstr>
      <vt:lpstr>Times New Roman</vt:lpstr>
      <vt:lpstr>Titillium WebBold</vt:lpstr>
      <vt:lpstr>Titillium WebRegular</vt:lpstr>
      <vt:lpstr>Titillium WebSemiBold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none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Eduardo Ramirez</dc:creator>
  <cp:lastModifiedBy>Israel Garcia Iñiguez</cp:lastModifiedBy>
  <cp:revision>4</cp:revision>
  <dcterms:created xsi:type="dcterms:W3CDTF">2016-02-16T19:48:06Z</dcterms:created>
  <dcterms:modified xsi:type="dcterms:W3CDTF">2016-02-17T20:35:20Z</dcterms:modified>
</cp:coreProperties>
</file>