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8" r:id="rId2"/>
    <p:sldId id="259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5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72" autoAdjust="0"/>
    <p:restoredTop sz="94660"/>
  </p:normalViewPr>
  <p:slideViewPr>
    <p:cSldViewPr showGuides="1">
      <p:cViewPr varScale="1">
        <p:scale>
          <a:sx n="70" d="100"/>
          <a:sy n="70" d="100"/>
        </p:scale>
        <p:origin x="1380" y="72"/>
      </p:cViewPr>
      <p:guideLst>
        <p:guide orient="horz" pos="220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8FD704-BDCE-4BEE-8C6D-06FB9FB76D67}" type="datetimeFigureOut">
              <a:rPr lang="es-MX" smtClean="0"/>
              <a:t>10/08/2017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A43903-2CB6-4817-AA28-F782BD6D5EF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13010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A43903-2CB6-4817-AA28-F782BD6D5EFC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49050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A43903-2CB6-4817-AA28-F782BD6D5EFC}" type="slidenum">
              <a:rPr lang="es-MX" smtClean="0"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49050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0BCAD-0CBB-4871-8C90-1ABD35DF0655}" type="datetimeFigureOut">
              <a:rPr lang="es-MX" smtClean="0"/>
              <a:t>10/08/2017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8DB6E-A29C-40A4-AA49-F08ACDBE377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6540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0BCAD-0CBB-4871-8C90-1ABD35DF0655}" type="datetimeFigureOut">
              <a:rPr lang="es-MX" smtClean="0"/>
              <a:t>10/08/2017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8DB6E-A29C-40A4-AA49-F08ACDBE377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3402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0BCAD-0CBB-4871-8C90-1ABD35DF0655}" type="datetimeFigureOut">
              <a:rPr lang="es-MX" smtClean="0"/>
              <a:t>10/08/2017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8DB6E-A29C-40A4-AA49-F08ACDBE377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77811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0BCAD-0CBB-4871-8C90-1ABD35DF0655}" type="datetimeFigureOut">
              <a:rPr lang="es-MX" smtClean="0"/>
              <a:t>10/08/2017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8DB6E-A29C-40A4-AA49-F08ACDBE377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14409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0BCAD-0CBB-4871-8C90-1ABD35DF0655}" type="datetimeFigureOut">
              <a:rPr lang="es-MX" smtClean="0"/>
              <a:t>10/08/2017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8DB6E-A29C-40A4-AA49-F08ACDBE377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6160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0BCAD-0CBB-4871-8C90-1ABD35DF0655}" type="datetimeFigureOut">
              <a:rPr lang="es-MX" smtClean="0"/>
              <a:t>10/08/2017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8DB6E-A29C-40A4-AA49-F08ACDBE377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733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0BCAD-0CBB-4871-8C90-1ABD35DF0655}" type="datetimeFigureOut">
              <a:rPr lang="es-MX" smtClean="0"/>
              <a:t>10/08/2017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8DB6E-A29C-40A4-AA49-F08ACDBE377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58304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0BCAD-0CBB-4871-8C90-1ABD35DF0655}" type="datetimeFigureOut">
              <a:rPr lang="es-MX" smtClean="0"/>
              <a:t>10/08/2017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8DB6E-A29C-40A4-AA49-F08ACDBE377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10061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0BCAD-0CBB-4871-8C90-1ABD35DF0655}" type="datetimeFigureOut">
              <a:rPr lang="es-MX" smtClean="0"/>
              <a:t>10/08/2017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8DB6E-A29C-40A4-AA49-F08ACDBE377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44539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0BCAD-0CBB-4871-8C90-1ABD35DF0655}" type="datetimeFigureOut">
              <a:rPr lang="es-MX" smtClean="0"/>
              <a:t>10/08/2017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8DB6E-A29C-40A4-AA49-F08ACDBE377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74921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0BCAD-0CBB-4871-8C90-1ABD35DF0655}" type="datetimeFigureOut">
              <a:rPr lang="es-MX" smtClean="0"/>
              <a:t>10/08/2017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8DB6E-A29C-40A4-AA49-F08ACDBE377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43137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B0BCAD-0CBB-4871-8C90-1ABD35DF0655}" type="datetimeFigureOut">
              <a:rPr lang="es-MX" smtClean="0"/>
              <a:t>10/08/2017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28DB6E-A29C-40A4-AA49-F08ACDBE377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11659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CuadroTexto"/>
          <p:cNvSpPr txBox="1"/>
          <p:nvPr/>
        </p:nvSpPr>
        <p:spPr>
          <a:xfrm>
            <a:off x="5557943" y="2660719"/>
            <a:ext cx="35505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algun Gothic" pitchFamily="34" charset="-127"/>
                <a:ea typeface="Malgun Gothic" pitchFamily="34" charset="-127"/>
              </a:rPr>
              <a:t>Índice de Transparencia y Disponibilidad de la Información Fiscal de los Municipios </a:t>
            </a:r>
            <a:endParaRPr lang="es-MX" b="1" dirty="0">
              <a:solidFill>
                <a:schemeClr val="tx1">
                  <a:lumMod val="75000"/>
                  <a:lumOff val="25000"/>
                </a:schemeClr>
              </a:solidFill>
              <a:latin typeface="Malgun Gothic" pitchFamily="34" charset="-127"/>
              <a:ea typeface="Malgun Gothic" pitchFamily="34" charset="-127"/>
            </a:endParaRPr>
          </a:p>
        </p:txBody>
      </p:sp>
      <p:sp>
        <p:nvSpPr>
          <p:cNvPr id="4" name="3 CuadroTexto"/>
          <p:cNvSpPr txBox="1"/>
          <p:nvPr/>
        </p:nvSpPr>
        <p:spPr>
          <a:xfrm rot="2338459">
            <a:off x="2194534" y="1070851"/>
            <a:ext cx="1847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MX" sz="1200" dirty="0" err="1" smtClean="0"/>
          </a:p>
        </p:txBody>
      </p:sp>
      <p:sp>
        <p:nvSpPr>
          <p:cNvPr id="5" name="4 CuadroTexto"/>
          <p:cNvSpPr txBox="1"/>
          <p:nvPr/>
        </p:nvSpPr>
        <p:spPr>
          <a:xfrm rot="3110951">
            <a:off x="3651747" y="1563677"/>
            <a:ext cx="219931" cy="2770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1200" b="1" dirty="0" smtClean="0">
                <a:latin typeface="Arial Narrow" pitchFamily="34" charset="0"/>
              </a:rPr>
              <a:t> </a:t>
            </a:r>
            <a:endParaRPr lang="es-MX" sz="1200" dirty="0" smtClean="0"/>
          </a:p>
        </p:txBody>
      </p:sp>
      <p:sp>
        <p:nvSpPr>
          <p:cNvPr id="6" name="5 Rectángulo"/>
          <p:cNvSpPr/>
          <p:nvPr/>
        </p:nvSpPr>
        <p:spPr>
          <a:xfrm rot="4763993">
            <a:off x="4457757" y="2825618"/>
            <a:ext cx="18473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s-MX" sz="1400" b="1" dirty="0">
              <a:latin typeface="Arial Narrow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 rot="6393135">
            <a:off x="2808533" y="5227538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MX" sz="1400" dirty="0" err="1" smtClean="0"/>
          </a:p>
        </p:txBody>
      </p:sp>
      <p:sp>
        <p:nvSpPr>
          <p:cNvPr id="9" name="8 CuadroTexto"/>
          <p:cNvSpPr txBox="1"/>
          <p:nvPr/>
        </p:nvSpPr>
        <p:spPr>
          <a:xfrm rot="6551535">
            <a:off x="3982207" y="4225605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MX" sz="1400" dirty="0" err="1" smtClean="0"/>
          </a:p>
        </p:txBody>
      </p:sp>
      <p:grpSp>
        <p:nvGrpSpPr>
          <p:cNvPr id="3" name="2 Grupo"/>
          <p:cNvGrpSpPr/>
          <p:nvPr/>
        </p:nvGrpSpPr>
        <p:grpSpPr>
          <a:xfrm>
            <a:off x="107504" y="116632"/>
            <a:ext cx="5361621" cy="6741368"/>
            <a:chOff x="388528" y="280998"/>
            <a:chExt cx="4854166" cy="6107566"/>
          </a:xfrm>
        </p:grpSpPr>
        <p:sp>
          <p:nvSpPr>
            <p:cNvPr id="2" name="1 Pentágono regular"/>
            <p:cNvSpPr/>
            <p:nvPr/>
          </p:nvSpPr>
          <p:spPr>
            <a:xfrm rot="247836">
              <a:off x="1285086" y="280998"/>
              <a:ext cx="1793570" cy="1490912"/>
            </a:xfrm>
            <a:prstGeom prst="pentagon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200" b="1" dirty="0">
                <a:latin typeface="Arial Narrow" pitchFamily="34" charset="0"/>
              </a:endParaRPr>
            </a:p>
          </p:txBody>
        </p:sp>
        <p:sp>
          <p:nvSpPr>
            <p:cNvPr id="24" name="23 Pentágono regular"/>
            <p:cNvSpPr/>
            <p:nvPr/>
          </p:nvSpPr>
          <p:spPr>
            <a:xfrm rot="2539244">
              <a:off x="2823900" y="853903"/>
              <a:ext cx="1793570" cy="1490912"/>
            </a:xfrm>
            <a:prstGeom prst="pentagon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31" name="30 Pentágono regular"/>
            <p:cNvSpPr/>
            <p:nvPr/>
          </p:nvSpPr>
          <p:spPr>
            <a:xfrm rot="4923910">
              <a:off x="3606274" y="2192188"/>
              <a:ext cx="1698201" cy="1574639"/>
            </a:xfrm>
            <a:prstGeom prst="pentagon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34" name="33 Pentágono regular"/>
            <p:cNvSpPr/>
            <p:nvPr/>
          </p:nvSpPr>
          <p:spPr>
            <a:xfrm rot="7203520">
              <a:off x="3305797" y="3725972"/>
              <a:ext cx="1698201" cy="1574639"/>
            </a:xfrm>
            <a:prstGeom prst="pentagon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35" name="34 Pentágono regular"/>
            <p:cNvSpPr/>
            <p:nvPr/>
          </p:nvSpPr>
          <p:spPr>
            <a:xfrm rot="9431497">
              <a:off x="2021382" y="4831950"/>
              <a:ext cx="1793570" cy="1490912"/>
            </a:xfrm>
            <a:prstGeom prst="pentagon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41" name="40 Imagen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9269"/>
            <a:stretch/>
          </p:blipFill>
          <p:spPr bwMode="auto">
            <a:xfrm>
              <a:off x="1115445" y="2636912"/>
              <a:ext cx="855992" cy="10570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2" name="Picture 2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651" t="37083" r="57573" b="41912"/>
            <a:stretch/>
          </p:blipFill>
          <p:spPr bwMode="auto">
            <a:xfrm>
              <a:off x="1918888" y="2614854"/>
              <a:ext cx="1214148" cy="10626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9" name="48 Pentágono regular"/>
            <p:cNvSpPr/>
            <p:nvPr/>
          </p:nvSpPr>
          <p:spPr>
            <a:xfrm rot="11759977">
              <a:off x="388528" y="4897652"/>
              <a:ext cx="1793570" cy="1490912"/>
            </a:xfrm>
            <a:prstGeom prst="pentagon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sp>
        <p:nvSpPr>
          <p:cNvPr id="8" name="7 CuadroTexto"/>
          <p:cNvSpPr txBox="1"/>
          <p:nvPr/>
        </p:nvSpPr>
        <p:spPr>
          <a:xfrm rot="11209554">
            <a:off x="1302950" y="5393935"/>
            <a:ext cx="1847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MX" sz="1400" dirty="0" err="1" smtClean="0"/>
          </a:p>
        </p:txBody>
      </p:sp>
    </p:spTree>
    <p:extLst>
      <p:ext uri="{BB962C8B-B14F-4D97-AF65-F5344CB8AC3E}">
        <p14:creationId xmlns:p14="http://schemas.microsoft.com/office/powerpoint/2010/main" val="621758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9 Grupo"/>
          <p:cNvGrpSpPr/>
          <p:nvPr/>
        </p:nvGrpSpPr>
        <p:grpSpPr>
          <a:xfrm>
            <a:off x="179512" y="280998"/>
            <a:ext cx="4854166" cy="6107566"/>
            <a:chOff x="540819" y="1470804"/>
            <a:chExt cx="3313035" cy="4402594"/>
          </a:xfrm>
        </p:grpSpPr>
        <p:sp>
          <p:nvSpPr>
            <p:cNvPr id="2" name="1 Pentágono regular"/>
            <p:cNvSpPr/>
            <p:nvPr/>
          </p:nvSpPr>
          <p:spPr>
            <a:xfrm rot="247836">
              <a:off x="1152732" y="1470804"/>
              <a:ext cx="1224136" cy="1074713"/>
            </a:xfrm>
            <a:prstGeom prst="pentagon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200" b="1" dirty="0">
                <a:latin typeface="Arial Narrow" pitchFamily="34" charset="0"/>
              </a:endParaRPr>
            </a:p>
          </p:txBody>
        </p:sp>
        <p:sp>
          <p:nvSpPr>
            <p:cNvPr id="24" name="23 Pentágono regular"/>
            <p:cNvSpPr/>
            <p:nvPr/>
          </p:nvSpPr>
          <p:spPr>
            <a:xfrm rot="2539244">
              <a:off x="2202994" y="1883778"/>
              <a:ext cx="1224136" cy="1074713"/>
            </a:xfrm>
            <a:prstGeom prst="pentagon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31" name="30 Pentágono regular"/>
            <p:cNvSpPr/>
            <p:nvPr/>
          </p:nvSpPr>
          <p:spPr>
            <a:xfrm rot="4923910">
              <a:off x="2704430" y="2878648"/>
              <a:ext cx="1224136" cy="1074713"/>
            </a:xfrm>
            <a:prstGeom prst="pentagon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34" name="33 Pentágono regular"/>
            <p:cNvSpPr/>
            <p:nvPr/>
          </p:nvSpPr>
          <p:spPr>
            <a:xfrm rot="7203520">
              <a:off x="2499350" y="3984265"/>
              <a:ext cx="1224136" cy="1074713"/>
            </a:xfrm>
            <a:prstGeom prst="pentagon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35" name="34 Pentágono regular"/>
            <p:cNvSpPr/>
            <p:nvPr/>
          </p:nvSpPr>
          <p:spPr>
            <a:xfrm rot="9431497">
              <a:off x="1655264" y="4751324"/>
              <a:ext cx="1224136" cy="1074713"/>
            </a:xfrm>
            <a:prstGeom prst="pentagon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41" name="40 Imagen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9269"/>
            <a:stretch/>
          </p:blipFill>
          <p:spPr bwMode="auto">
            <a:xfrm>
              <a:off x="994761" y="3143624"/>
              <a:ext cx="584226" cy="761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2" name="Picture 2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651" t="37083" r="57573" b="41912"/>
            <a:stretch/>
          </p:blipFill>
          <p:spPr bwMode="auto">
            <a:xfrm>
              <a:off x="1585311" y="3153147"/>
              <a:ext cx="828673" cy="7659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" name="3 CuadroTexto"/>
            <p:cNvSpPr txBox="1"/>
            <p:nvPr/>
          </p:nvSpPr>
          <p:spPr>
            <a:xfrm rot="2338459">
              <a:off x="1669506" y="2040165"/>
              <a:ext cx="126081" cy="1996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s-MX" sz="1200" dirty="0" err="1" smtClean="0"/>
            </a:p>
          </p:txBody>
        </p:sp>
        <p:sp>
          <p:nvSpPr>
            <p:cNvPr id="5" name="4 CuadroTexto"/>
            <p:cNvSpPr txBox="1"/>
            <p:nvPr/>
          </p:nvSpPr>
          <p:spPr>
            <a:xfrm rot="3110951">
              <a:off x="2659861" y="2400722"/>
              <a:ext cx="158536" cy="18905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s-MX" sz="1200" b="1" dirty="0" smtClean="0">
                  <a:latin typeface="Arial Narrow" pitchFamily="34" charset="0"/>
                </a:rPr>
                <a:t> </a:t>
              </a:r>
              <a:endParaRPr lang="es-MX" sz="1200" dirty="0" smtClean="0"/>
            </a:p>
          </p:txBody>
        </p:sp>
        <p:sp>
          <p:nvSpPr>
            <p:cNvPr id="6" name="5 Rectángulo"/>
            <p:cNvSpPr/>
            <p:nvPr/>
          </p:nvSpPr>
          <p:spPr>
            <a:xfrm rot="4763993">
              <a:off x="3210644" y="3310973"/>
              <a:ext cx="133161" cy="21006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endParaRPr lang="es-MX" sz="1400" b="1" dirty="0">
                <a:latin typeface="Arial Narrow" pitchFamily="34" charset="0"/>
              </a:endParaRPr>
            </a:p>
          </p:txBody>
        </p:sp>
        <p:sp>
          <p:nvSpPr>
            <p:cNvPr id="7" name="6 CuadroTexto"/>
            <p:cNvSpPr txBox="1"/>
            <p:nvPr/>
          </p:nvSpPr>
          <p:spPr>
            <a:xfrm rot="6393135">
              <a:off x="2085025" y="5042379"/>
              <a:ext cx="133162" cy="2100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s-MX" sz="1400" dirty="0" err="1" smtClean="0"/>
            </a:p>
          </p:txBody>
        </p:sp>
        <p:sp>
          <p:nvSpPr>
            <p:cNvPr id="9" name="8 CuadroTexto"/>
            <p:cNvSpPr txBox="1"/>
            <p:nvPr/>
          </p:nvSpPr>
          <p:spPr>
            <a:xfrm rot="6551535">
              <a:off x="2886073" y="4320143"/>
              <a:ext cx="133162" cy="2100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s-MX" sz="1400" dirty="0" err="1" smtClean="0"/>
            </a:p>
          </p:txBody>
        </p:sp>
        <p:sp>
          <p:nvSpPr>
            <p:cNvPr id="49" name="48 Pentágono regular"/>
            <p:cNvSpPr/>
            <p:nvPr/>
          </p:nvSpPr>
          <p:spPr>
            <a:xfrm rot="11759977">
              <a:off x="540819" y="4798685"/>
              <a:ext cx="1224136" cy="1074713"/>
            </a:xfrm>
            <a:prstGeom prst="pentagon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" name="7 CuadroTexto"/>
            <p:cNvSpPr txBox="1"/>
            <p:nvPr/>
          </p:nvSpPr>
          <p:spPr>
            <a:xfrm rot="11209554">
              <a:off x="1060983" y="5156428"/>
              <a:ext cx="126081" cy="22185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s-MX" sz="1400" dirty="0" smtClean="0"/>
            </a:p>
          </p:txBody>
        </p:sp>
      </p:grpSp>
      <p:sp>
        <p:nvSpPr>
          <p:cNvPr id="18" name="17 CuadroTexto"/>
          <p:cNvSpPr txBox="1"/>
          <p:nvPr/>
        </p:nvSpPr>
        <p:spPr>
          <a:xfrm>
            <a:off x="5103440" y="1761778"/>
            <a:ext cx="3789040" cy="3539430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MX" sz="1400" dirty="0" smtClean="0"/>
              <a:t>Es </a:t>
            </a:r>
            <a:r>
              <a:rPr lang="es-MX" sz="1400" dirty="0"/>
              <a:t>una herramienta estadística que permite conocer la disponibilidad y calidad de la información </a:t>
            </a:r>
            <a:r>
              <a:rPr lang="es-MX" sz="1400" dirty="0" err="1" smtClean="0"/>
              <a:t>ﬁnanciera</a:t>
            </a:r>
            <a:r>
              <a:rPr lang="es-MX" sz="1400" dirty="0" smtClean="0"/>
              <a:t> </a:t>
            </a:r>
            <a:r>
              <a:rPr lang="es-MX" sz="1400" dirty="0"/>
              <a:t>y </a:t>
            </a:r>
            <a:r>
              <a:rPr lang="es-MX" sz="1400" dirty="0" err="1" smtClean="0"/>
              <a:t>ﬁscal</a:t>
            </a:r>
            <a:r>
              <a:rPr lang="es-MX" sz="1400" dirty="0" smtClean="0"/>
              <a:t> </a:t>
            </a:r>
            <a:r>
              <a:rPr lang="es-MX" sz="1400" dirty="0"/>
              <a:t>generada por los ayuntamientos. </a:t>
            </a:r>
            <a:endParaRPr lang="es-MX" sz="1400" dirty="0" smtClean="0"/>
          </a:p>
          <a:p>
            <a:pPr algn="just"/>
            <a:endParaRPr lang="es-MX" sz="1400" dirty="0"/>
          </a:p>
          <a:p>
            <a:pPr algn="just"/>
            <a:r>
              <a:rPr lang="es-MX" sz="1400" dirty="0" smtClean="0"/>
              <a:t>Evalúa, </a:t>
            </a:r>
            <a:r>
              <a:rPr lang="es-MX" sz="1400" dirty="0"/>
              <a:t>el desempeño de un ayuntamiento en el manejo, administración y ejecución de los recursos públicos</a:t>
            </a:r>
            <a:r>
              <a:rPr lang="es-MX" sz="1400" dirty="0" smtClean="0"/>
              <a:t>.</a:t>
            </a:r>
          </a:p>
          <a:p>
            <a:pPr algn="just"/>
            <a:endParaRPr lang="es-MX" sz="1400" dirty="0" smtClean="0"/>
          </a:p>
          <a:p>
            <a:pPr algn="just"/>
            <a:r>
              <a:rPr lang="es-MX" sz="1400" dirty="0"/>
              <a:t>Para la evaluación se considera una muestra conformada por 60 municipios, pertenecientes a los 31 estados del país</a:t>
            </a:r>
            <a:r>
              <a:rPr lang="es-MX" sz="1400" dirty="0" smtClean="0"/>
              <a:t>.</a:t>
            </a:r>
          </a:p>
          <a:p>
            <a:pPr algn="just"/>
            <a:r>
              <a:rPr lang="es-MX" sz="1400" dirty="0" smtClean="0"/>
              <a:t>Como </a:t>
            </a:r>
            <a:r>
              <a:rPr lang="es-MX" sz="1400" dirty="0"/>
              <a:t>primer </a:t>
            </a:r>
            <a:r>
              <a:rPr lang="es-MX" sz="1400" dirty="0" err="1" smtClean="0"/>
              <a:t>ﬁltro</a:t>
            </a:r>
            <a:r>
              <a:rPr lang="es-MX" sz="1400" dirty="0" smtClean="0"/>
              <a:t> </a:t>
            </a:r>
            <a:r>
              <a:rPr lang="es-MX" sz="1400" dirty="0"/>
              <a:t>que sean </a:t>
            </a:r>
            <a:r>
              <a:rPr lang="es-MX" sz="1400" dirty="0" smtClean="0"/>
              <a:t>capital </a:t>
            </a:r>
            <a:r>
              <a:rPr lang="es-MX" sz="1400" dirty="0"/>
              <a:t>de su estado; </a:t>
            </a:r>
            <a:r>
              <a:rPr lang="es-MX" sz="1400" dirty="0" smtClean="0"/>
              <a:t>o que se </a:t>
            </a:r>
            <a:r>
              <a:rPr lang="es-MX" sz="1400" dirty="0"/>
              <a:t>encuentren dentro de una zona metropolitana o polo de desarrollo.</a:t>
            </a:r>
          </a:p>
          <a:p>
            <a:pPr algn="just"/>
            <a:endParaRPr lang="es-MX" sz="1400" dirty="0" err="1" smtClean="0"/>
          </a:p>
        </p:txBody>
      </p:sp>
      <p:sp>
        <p:nvSpPr>
          <p:cNvPr id="3" name="2 CuadroTexto"/>
          <p:cNvSpPr txBox="1"/>
          <p:nvPr/>
        </p:nvSpPr>
        <p:spPr>
          <a:xfrm>
            <a:off x="3381463" y="218338"/>
            <a:ext cx="55110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/>
              <a:t>El Índice de Transparencia y Disponibilidad de la Información Fiscal de los Municipios (ITDIF-M 2016)</a:t>
            </a:r>
            <a:endParaRPr lang="es-MX" sz="1400" dirty="0" smtClean="0"/>
          </a:p>
        </p:txBody>
      </p:sp>
      <p:sp>
        <p:nvSpPr>
          <p:cNvPr id="11" name="Rectángulo 10"/>
          <p:cNvSpPr/>
          <p:nvPr/>
        </p:nvSpPr>
        <p:spPr>
          <a:xfrm>
            <a:off x="5029736" y="5333146"/>
            <a:ext cx="386274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500" b="1" dirty="0" smtClean="0">
                <a:latin typeface="PerpetuaTitlingMT-Bold"/>
              </a:rPr>
              <a:t>Fuente  Metodología ÍNDICE </a:t>
            </a:r>
            <a:r>
              <a:rPr lang="es-MX" sz="500" b="1" dirty="0">
                <a:latin typeface="PerpetuaTitlingMT-Bold"/>
              </a:rPr>
              <a:t>DE TRANSPARENCIA Y</a:t>
            </a:r>
          </a:p>
          <a:p>
            <a:r>
              <a:rPr lang="es-MX" sz="500" b="1" dirty="0">
                <a:latin typeface="PerpetuaTitlingMT-Bold"/>
              </a:rPr>
              <a:t>DISPONIBILIDAD DE LA INFORMACIÓN</a:t>
            </a:r>
          </a:p>
          <a:p>
            <a:r>
              <a:rPr lang="es-MX" sz="500" b="1" dirty="0">
                <a:latin typeface="PerpetuaTitlingMT-Bold"/>
              </a:rPr>
              <a:t>FISCAL DE LOS MUNICIPIOS</a:t>
            </a:r>
          </a:p>
          <a:p>
            <a:r>
              <a:rPr lang="es-MX" sz="500" b="1" dirty="0">
                <a:latin typeface="PerpetuaTitlingMT-Bold"/>
              </a:rPr>
              <a:t>(ITDIF-M), 2016</a:t>
            </a:r>
            <a:endParaRPr lang="es-MX" sz="500" dirty="0"/>
          </a:p>
        </p:txBody>
      </p:sp>
    </p:spTree>
    <p:extLst>
      <p:ext uri="{BB962C8B-B14F-4D97-AF65-F5344CB8AC3E}">
        <p14:creationId xmlns:p14="http://schemas.microsoft.com/office/powerpoint/2010/main" val="3248804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3260</TotalTime>
  <Words>136</Words>
  <Application>Microsoft Office PowerPoint</Application>
  <PresentationFormat>Presentación en pantalla (4:3)</PresentationFormat>
  <Paragraphs>16</Paragraphs>
  <Slides>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Malgun Gothic</vt:lpstr>
      <vt:lpstr>Arial</vt:lpstr>
      <vt:lpstr>Arial Narrow</vt:lpstr>
      <vt:lpstr>Calibri</vt:lpstr>
      <vt:lpstr>PerpetuaTitlingMT-Bold</vt:lpstr>
      <vt:lpstr>Tema de Office</vt:lpstr>
      <vt:lpstr>Presentación de PowerPoint</vt:lpstr>
      <vt:lpstr>Presentación de PowerPoint</vt:lpstr>
    </vt:vector>
  </TitlesOfParts>
  <Company>Luffi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Luffi</dc:creator>
  <cp:lastModifiedBy>Maribel Solorzano Montes</cp:lastModifiedBy>
  <cp:revision>69</cp:revision>
  <dcterms:created xsi:type="dcterms:W3CDTF">2017-05-24T20:38:04Z</dcterms:created>
  <dcterms:modified xsi:type="dcterms:W3CDTF">2017-08-10T15:16:19Z</dcterms:modified>
</cp:coreProperties>
</file>