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varScale="1">
        <p:scale>
          <a:sx n="77" d="100"/>
          <a:sy n="77" d="100"/>
        </p:scale>
        <p:origin x="-9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n-US" sz="2000"/>
              <a:t>Ingresos de Zapopan</a:t>
            </a:r>
          </a:p>
        </c:rich>
      </c:tx>
      <c:layout>
        <c:manualLayout>
          <c:xMode val="edge"/>
          <c:yMode val="edge"/>
          <c:x val="0.28320822397200357"/>
          <c:y val="2.777777777777779E-2"/>
        </c:manualLayout>
      </c:layout>
    </c:title>
    <c:plotArea>
      <c:layout/>
      <c:barChart>
        <c:barDir val="col"/>
        <c:grouping val="clustered"/>
        <c:ser>
          <c:idx val="0"/>
          <c:order val="0"/>
          <c:dLbls>
            <c:dLbl>
              <c:idx val="0"/>
              <c:layout>
                <c:manualLayout>
                  <c:x val="0"/>
                  <c:y val="0.25"/>
                </c:manualLayout>
              </c:layout>
              <c:showVal val="1"/>
            </c:dLbl>
            <c:dLbl>
              <c:idx val="1"/>
              <c:layout>
                <c:manualLayout>
                  <c:x val="-2.7777777777777796E-3"/>
                  <c:y val="0.24382921380488529"/>
                </c:manualLayout>
              </c:layout>
              <c:showVal val="1"/>
            </c:dLbl>
            <c:dLbl>
              <c:idx val="2"/>
              <c:layout>
                <c:manualLayout>
                  <c:x val="-2.7777777777777284E-3"/>
                  <c:y val="6.4814814814814825E-2"/>
                </c:manualLayout>
              </c:layout>
              <c:showVal val="1"/>
            </c:dLbl>
            <c:dLbl>
              <c:idx val="3"/>
              <c:layout>
                <c:manualLayout>
                  <c:x val="1.5432098765432104E-3"/>
                  <c:y val="-1.6977381388226111E-2"/>
                </c:manualLayout>
              </c:layout>
              <c:showVal val="1"/>
            </c:dLbl>
            <c:dLbl>
              <c:idx val="4"/>
              <c:layout>
                <c:manualLayout>
                  <c:x val="0"/>
                  <c:y val="1.3888888888888871E-2"/>
                </c:manualLayout>
              </c:layout>
              <c:showVal val="1"/>
            </c:dLbl>
            <c:dLbl>
              <c:idx val="5"/>
              <c:layout>
                <c:manualLayout>
                  <c:x val="0"/>
                  <c:y val="1.3888888888888871E-2"/>
                </c:manualLayout>
              </c:layout>
              <c:showVal val="1"/>
            </c:dLbl>
            <c:txPr>
              <a:bodyPr rot="-5400000" vert="horz"/>
              <a:lstStyle/>
              <a:p>
                <a:pPr>
                  <a:defRPr/>
                </a:pPr>
                <a:endParaRPr lang="es-MX"/>
              </a:p>
            </c:txPr>
            <c:showVal val="1"/>
          </c:dLbls>
          <c:cat>
            <c:strRef>
              <c:f>Hoja1!$B$3:$B$10</c:f>
              <c:strCache>
                <c:ptCount val="8"/>
                <c:pt idx="0">
                  <c:v>Participaciones y Aportaciones</c:v>
                </c:pt>
                <c:pt idx="1">
                  <c:v>Impuestos</c:v>
                </c:pt>
                <c:pt idx="2">
                  <c:v>Derechos</c:v>
                </c:pt>
                <c:pt idx="3">
                  <c:v>Transferencias, Asignaciones, Subsidios</c:v>
                </c:pt>
                <c:pt idx="4">
                  <c:v>Contribuciones de mejoras</c:v>
                </c:pt>
                <c:pt idx="5">
                  <c:v>Productos</c:v>
                </c:pt>
                <c:pt idx="6">
                  <c:v>Aprovechamientos</c:v>
                </c:pt>
                <c:pt idx="7">
                  <c:v>Venta de bienes y servicios</c:v>
                </c:pt>
              </c:strCache>
            </c:strRef>
          </c:cat>
          <c:val>
            <c:numRef>
              <c:f>Hoja1!$C$3:$C$10</c:f>
              <c:numCache>
                <c:formatCode>_("$"* #,##0.00_);_("$"* \(#,##0.00\);_("$"* "-"??_);_(@_)</c:formatCode>
                <c:ptCount val="8"/>
                <c:pt idx="0">
                  <c:v>3515746915</c:v>
                </c:pt>
                <c:pt idx="1">
                  <c:v>2023781727</c:v>
                </c:pt>
                <c:pt idx="2">
                  <c:v>602571866</c:v>
                </c:pt>
                <c:pt idx="3">
                  <c:v>67859</c:v>
                </c:pt>
                <c:pt idx="4">
                  <c:v>26576255</c:v>
                </c:pt>
                <c:pt idx="5">
                  <c:v>72404631</c:v>
                </c:pt>
                <c:pt idx="6">
                  <c:v>37871313</c:v>
                </c:pt>
                <c:pt idx="7">
                  <c:v>12949</c:v>
                </c:pt>
              </c:numCache>
            </c:numRef>
          </c:val>
        </c:ser>
        <c:dLbls/>
        <c:axId val="64389504"/>
        <c:axId val="64391040"/>
      </c:barChart>
      <c:catAx>
        <c:axId val="64389504"/>
        <c:scaling>
          <c:orientation val="minMax"/>
        </c:scaling>
        <c:axPos val="b"/>
        <c:tickLblPos val="nextTo"/>
        <c:crossAx val="64391040"/>
        <c:crosses val="autoZero"/>
        <c:auto val="1"/>
        <c:lblAlgn val="ctr"/>
        <c:lblOffset val="100"/>
      </c:catAx>
      <c:valAx>
        <c:axId val="64391040"/>
        <c:scaling>
          <c:orientation val="minMax"/>
        </c:scaling>
        <c:axPos val="l"/>
        <c:majorGridlines/>
        <c:numFmt formatCode="_(&quot;$&quot;* #,##0.00_);_(&quot;$&quot;* \(#,##0.00\);_(&quot;$&quot;* &quot;-&quot;??_);_(@_)" sourceLinked="1"/>
        <c:tickLblPos val="nextTo"/>
        <c:crossAx val="64389504"/>
        <c:crosses val="autoZero"/>
        <c:crossBetween val="between"/>
      </c:valAx>
    </c:plotArea>
    <c:plotVisOnly val="1"/>
    <c:dispBlanksAs val="gap"/>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style val="7"/>
  <c:chart>
    <c:title>
      <c:tx>
        <c:rich>
          <a:bodyPr/>
          <a:lstStyle/>
          <a:p>
            <a:pPr>
              <a:defRPr sz="2000"/>
            </a:pPr>
            <a:r>
              <a:rPr lang="en-US" sz="2000"/>
              <a:t>Recursos Propios</a:t>
            </a:r>
          </a:p>
        </c:rich>
      </c:tx>
    </c:title>
    <c:plotArea>
      <c:layout>
        <c:manualLayout>
          <c:layoutTarget val="inner"/>
          <c:xMode val="edge"/>
          <c:yMode val="edge"/>
          <c:x val="0.24534234716332684"/>
          <c:y val="0.27764012177878278"/>
          <c:w val="0.4624831429940473"/>
          <c:h val="0.63321581342221733"/>
        </c:manualLayout>
      </c:layout>
      <c:pieChart>
        <c:varyColors val="1"/>
        <c:ser>
          <c:idx val="0"/>
          <c:order val="0"/>
          <c:dLbls>
            <c:dLbl>
              <c:idx val="1"/>
              <c:layout>
                <c:manualLayout>
                  <c:x val="7.7104439485171317E-2"/>
                  <c:y val="-0.17485568566120621"/>
                </c:manualLayout>
              </c:layout>
              <c:showVal val="1"/>
              <c:showCatName val="1"/>
              <c:showPercent val="1"/>
            </c:dLbl>
            <c:dLbl>
              <c:idx val="2"/>
              <c:layout>
                <c:manualLayout>
                  <c:x val="2.1919206925892408E-2"/>
                  <c:y val="0.15305127528915341"/>
                </c:manualLayout>
              </c:layout>
              <c:showVal val="1"/>
              <c:showCatName val="1"/>
              <c:showPercent val="1"/>
            </c:dLbl>
            <c:dLbl>
              <c:idx val="4"/>
              <c:layout>
                <c:manualLayout>
                  <c:x val="-0.2549792293053883"/>
                  <c:y val="0.10326249172504796"/>
                </c:manualLayout>
              </c:layout>
              <c:showVal val="1"/>
              <c:showCatName val="1"/>
              <c:showPercent val="1"/>
            </c:dLbl>
            <c:dLbl>
              <c:idx val="5"/>
              <c:layout>
                <c:manualLayout>
                  <c:x val="0.3699627188211278"/>
                  <c:y val="-9.9106379427452065E-4"/>
                </c:manualLayout>
              </c:layout>
              <c:showVal val="1"/>
              <c:showCatName val="1"/>
              <c:showPercent val="1"/>
            </c:dLbl>
            <c:dLbl>
              <c:idx val="6"/>
              <c:layout>
                <c:manualLayout>
                  <c:x val="-3.1643728924965011E-3"/>
                  <c:y val="-1.8994838563839812E-2"/>
                </c:manualLayout>
              </c:layout>
              <c:showVal val="1"/>
              <c:showCatName val="1"/>
              <c:showPercent val="1"/>
            </c:dLbl>
            <c:showVal val="1"/>
            <c:showCatName val="1"/>
            <c:showPercent val="1"/>
            <c:showLeaderLines val="1"/>
          </c:dLbls>
          <c:cat>
            <c:strRef>
              <c:f>Hoja1!$G$3:$G$9</c:f>
              <c:strCache>
                <c:ptCount val="7"/>
                <c:pt idx="0">
                  <c:v>RECURSOS PROPIOS</c:v>
                </c:pt>
                <c:pt idx="1">
                  <c:v>Impuestos</c:v>
                </c:pt>
                <c:pt idx="2">
                  <c:v>Derechos</c:v>
                </c:pt>
                <c:pt idx="3">
                  <c:v>Contribuciones de mejoras</c:v>
                </c:pt>
                <c:pt idx="4">
                  <c:v>Productos</c:v>
                </c:pt>
                <c:pt idx="5">
                  <c:v>Aprovechamientos</c:v>
                </c:pt>
                <c:pt idx="6">
                  <c:v>Venta de bienes y servicios</c:v>
                </c:pt>
              </c:strCache>
            </c:strRef>
          </c:cat>
          <c:val>
            <c:numRef>
              <c:f>Hoja1!$H$3:$H$9</c:f>
              <c:numCache>
                <c:formatCode>_("$"* #,##0.00_);_("$"* \(#,##0.00\);_("$"* "-"??_);_(@_)</c:formatCode>
                <c:ptCount val="7"/>
                <c:pt idx="1">
                  <c:v>2023781727</c:v>
                </c:pt>
                <c:pt idx="2">
                  <c:v>602571866</c:v>
                </c:pt>
                <c:pt idx="3">
                  <c:v>26576255</c:v>
                </c:pt>
                <c:pt idx="4">
                  <c:v>72404631</c:v>
                </c:pt>
                <c:pt idx="5">
                  <c:v>37871313</c:v>
                </c:pt>
                <c:pt idx="6">
                  <c:v>12949</c:v>
                </c:pt>
              </c:numCache>
            </c:numRef>
          </c:val>
        </c:ser>
        <c:dLbls>
          <c:showVal val="1"/>
          <c:showCatName val="1"/>
        </c:dLbls>
        <c:firstSliceAng val="0"/>
      </c:pieChart>
    </c:plotArea>
    <c:plotVisOnly val="1"/>
    <c:dispBlanksAs val="zero"/>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style val="7"/>
  <c:chart>
    <c:title>
      <c:tx>
        <c:rich>
          <a:bodyPr/>
          <a:lstStyle/>
          <a:p>
            <a:pPr>
              <a:defRPr sz="2000"/>
            </a:pPr>
            <a:r>
              <a:rPr lang="es-MX" sz="2000"/>
              <a:t>Recursos de los Gobiernos Federal y Estatal</a:t>
            </a:r>
          </a:p>
          <a:p>
            <a:pPr>
              <a:defRPr sz="2000"/>
            </a:pPr>
            <a:endParaRPr lang="es-MX" sz="2000"/>
          </a:p>
        </c:rich>
      </c:tx>
      <c:layout>
        <c:manualLayout>
          <c:xMode val="edge"/>
          <c:yMode val="edge"/>
          <c:x val="0.10626377952755908"/>
          <c:y val="9.2592592592592622E-3"/>
        </c:manualLayout>
      </c:layout>
      <c:overlay val="1"/>
    </c:title>
    <c:view3D>
      <c:rotX val="75"/>
      <c:perspective val="30"/>
    </c:view3D>
    <c:plotArea>
      <c:layout>
        <c:manualLayout>
          <c:layoutTarget val="inner"/>
          <c:xMode val="edge"/>
          <c:yMode val="edge"/>
          <c:x val="0.20231865799383772"/>
          <c:y val="0.11569134975149384"/>
          <c:w val="0.5211596028757276"/>
          <c:h val="0.79698609482325333"/>
        </c:manualLayout>
      </c:layout>
      <c:pie3DChart>
        <c:varyColors val="1"/>
        <c:ser>
          <c:idx val="0"/>
          <c:order val="0"/>
          <c:dPt>
            <c:idx val="0"/>
            <c:explosion val="29"/>
          </c:dPt>
          <c:dLbls>
            <c:dLbl>
              <c:idx val="0"/>
              <c:layout>
                <c:manualLayout>
                  <c:x val="0.32001625014264545"/>
                  <c:y val="-0.42853269671078359"/>
                </c:manualLayout>
              </c:layout>
              <c:showVal val="1"/>
              <c:showCatName val="1"/>
              <c:showPercent val="1"/>
            </c:dLbl>
            <c:dLbl>
              <c:idx val="1"/>
              <c:layout>
                <c:manualLayout>
                  <c:x val="-0.29721821294077377"/>
                  <c:y val="0.34788713910761165"/>
                </c:manualLayout>
              </c:layout>
              <c:showVal val="1"/>
              <c:showCatName val="1"/>
              <c:showPercent val="1"/>
            </c:dLbl>
            <c:showVal val="1"/>
            <c:showCatName val="1"/>
            <c:showPercent val="1"/>
            <c:showLeaderLines val="1"/>
          </c:dLbls>
          <c:cat>
            <c:strRef>
              <c:f>Hoja1!$B$39:$B$40</c:f>
              <c:strCache>
                <c:ptCount val="2"/>
                <c:pt idx="0">
                  <c:v>Participaciones y Aportaciones</c:v>
                </c:pt>
                <c:pt idx="1">
                  <c:v>Transferencias, Asignaciones, Subsidios</c:v>
                </c:pt>
              </c:strCache>
            </c:strRef>
          </c:cat>
          <c:val>
            <c:numRef>
              <c:f>Hoja1!$C$39:$C$40</c:f>
              <c:numCache>
                <c:formatCode>_("$"* #,##0.00_);_("$"* \(#,##0.00\);_("$"* "-"??_);_(@_)</c:formatCode>
                <c:ptCount val="2"/>
                <c:pt idx="0">
                  <c:v>3515746915</c:v>
                </c:pt>
                <c:pt idx="1">
                  <c:v>67859</c:v>
                </c:pt>
              </c:numCache>
            </c:numRef>
          </c:val>
        </c:ser>
        <c:dLbls>
          <c:showVal val="1"/>
          <c:showCatName val="1"/>
        </c:dLbls>
      </c:pie3DChart>
    </c:plotArea>
    <c:plotVisOnly val="1"/>
    <c:dispBlanksAs val="zero"/>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n-US" sz="2000"/>
              <a:t>Impuestos</a:t>
            </a:r>
          </a:p>
        </c:rich>
      </c:tx>
    </c:title>
    <c:plotArea>
      <c:layout>
        <c:manualLayout>
          <c:layoutTarget val="inner"/>
          <c:xMode val="edge"/>
          <c:yMode val="edge"/>
          <c:x val="9.1089929548280157E-2"/>
          <c:y val="0.26621823228448988"/>
          <c:w val="0.81782014090343969"/>
          <c:h val="0.71111801387508133"/>
        </c:manualLayout>
      </c:layout>
      <c:ofPieChart>
        <c:ofPieType val="pie"/>
        <c:varyColors val="1"/>
        <c:ser>
          <c:idx val="0"/>
          <c:order val="0"/>
          <c:dLbls>
            <c:dLbl>
              <c:idx val="1"/>
              <c:layout>
                <c:manualLayout>
                  <c:x val="3.8394805912418839E-2"/>
                  <c:y val="-0.17420114741807285"/>
                </c:manualLayout>
              </c:layout>
              <c:dLblPos val="bestFit"/>
              <c:showVal val="1"/>
              <c:showCatName val="1"/>
              <c:showPercent val="1"/>
            </c:dLbl>
            <c:dLbl>
              <c:idx val="2"/>
              <c:layout>
                <c:manualLayout>
                  <c:x val="1.2475633528265108E-3"/>
                  <c:y val="-0.17802193239373401"/>
                </c:manualLayout>
              </c:layout>
              <c:dLblPos val="bestFit"/>
              <c:showVal val="1"/>
              <c:showCatName val="1"/>
              <c:showPercent val="1"/>
            </c:dLbl>
            <c:dLbl>
              <c:idx val="3"/>
              <c:layout>
                <c:manualLayout>
                  <c:x val="4.0233918128654962E-2"/>
                  <c:y val="-0.29197114819857578"/>
                </c:manualLayout>
              </c:layout>
              <c:dLblPos val="bestFit"/>
              <c:showVal val="1"/>
              <c:showCatName val="1"/>
              <c:showPercent val="1"/>
            </c:dLbl>
            <c:dLbl>
              <c:idx val="4"/>
              <c:layout>
                <c:manualLayout>
                  <c:x val="-6.9238742817966464E-2"/>
                  <c:y val="0.17306876125257836"/>
                </c:manualLayout>
              </c:layout>
              <c:dLblPos val="bestFit"/>
              <c:showVal val="1"/>
              <c:showCatName val="1"/>
              <c:showPercent val="1"/>
            </c:dLbl>
            <c:dLbl>
              <c:idx val="7"/>
              <c:layout>
                <c:manualLayout>
                  <c:x val="-2.7563352826510731E-2"/>
                  <c:y val="-0.28500207214316892"/>
                </c:manualLayout>
              </c:layout>
              <c:dLblPos val="bestFit"/>
              <c:showVal val="1"/>
              <c:showCatName val="1"/>
              <c:showPercent val="1"/>
            </c:dLbl>
            <c:dLblPos val="bestFit"/>
            <c:showVal val="1"/>
            <c:showCatName val="1"/>
            <c:showPercent val="1"/>
            <c:showLeaderLines val="1"/>
          </c:dLbls>
          <c:cat>
            <c:strRef>
              <c:f>Hoja1!$G$38:$G$45</c:f>
              <c:strCache>
                <c:ptCount val="8"/>
                <c:pt idx="0">
                  <c:v>IMPUESTOS</c:v>
                </c:pt>
                <c:pt idx="1">
                  <c:v>Predial</c:v>
                </c:pt>
                <c:pt idx="2">
                  <c:v>Espectáculos públicos </c:v>
                </c:pt>
                <c:pt idx="3">
                  <c:v>Negocios Jurídicos</c:v>
                </c:pt>
                <c:pt idx="4">
                  <c:v>Transmisiones patrimoniales</c:v>
                </c:pt>
                <c:pt idx="5">
                  <c:v>Multas</c:v>
                </c:pt>
                <c:pt idx="6">
                  <c:v>Recargos</c:v>
                </c:pt>
                <c:pt idx="7">
                  <c:v>Gastos de Ejecución</c:v>
                </c:pt>
              </c:strCache>
            </c:strRef>
          </c:cat>
          <c:val>
            <c:numRef>
              <c:f>Hoja1!$H$38:$H$45</c:f>
              <c:numCache>
                <c:formatCode>_("$"* #,##0.00_);_("$"* \(#,##0.00\);_("$"* "-"??_);_(@_)</c:formatCode>
                <c:ptCount val="8"/>
                <c:pt idx="1">
                  <c:v>1005683891</c:v>
                </c:pt>
                <c:pt idx="2">
                  <c:v>41981026</c:v>
                </c:pt>
                <c:pt idx="3">
                  <c:v>90138577</c:v>
                </c:pt>
                <c:pt idx="4">
                  <c:v>818804658</c:v>
                </c:pt>
                <c:pt idx="5">
                  <c:v>23567507</c:v>
                </c:pt>
                <c:pt idx="6">
                  <c:v>29784816</c:v>
                </c:pt>
                <c:pt idx="7">
                  <c:v>13821252</c:v>
                </c:pt>
              </c:numCache>
            </c:numRef>
          </c:val>
        </c:ser>
        <c:dLbls>
          <c:showCatName val="1"/>
          <c:showPercent val="1"/>
        </c:dLbls>
        <c:gapWidth val="100"/>
        <c:secondPieSize val="75"/>
        <c:serLines/>
      </c:ofPieChart>
    </c:plotArea>
    <c:plotVisOnly val="1"/>
    <c:dispBlanksAs val="zero"/>
  </c:chart>
  <c:spPr>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n-US" sz="2000"/>
              <a:t>Derechos</a:t>
            </a:r>
          </a:p>
        </c:rich>
      </c:tx>
    </c:title>
    <c:plotArea>
      <c:layout/>
      <c:barChart>
        <c:barDir val="col"/>
        <c:grouping val="clustered"/>
        <c:ser>
          <c:idx val="0"/>
          <c:order val="0"/>
          <c:dLbls>
            <c:dLbl>
              <c:idx val="0"/>
              <c:layout>
                <c:manualLayout>
                  <c:x val="4.5045045045045053E-3"/>
                  <c:y val="0.29742285860731271"/>
                </c:manualLayout>
              </c:layout>
              <c:showVal val="1"/>
            </c:dLbl>
            <c:dLbl>
              <c:idx val="1"/>
              <c:layout>
                <c:manualLayout>
                  <c:x val="0"/>
                  <c:y val="0.17237006578378344"/>
                </c:manualLayout>
              </c:layout>
              <c:showVal val="1"/>
            </c:dLbl>
            <c:dLbl>
              <c:idx val="2"/>
              <c:layout>
                <c:manualLayout>
                  <c:x val="2.2522522522522527E-3"/>
                  <c:y val="0.11153357197774226"/>
                </c:manualLayout>
              </c:layout>
              <c:showVal val="1"/>
            </c:dLbl>
            <c:dLbl>
              <c:idx val="3"/>
              <c:layout>
                <c:manualLayout>
                  <c:x val="0"/>
                  <c:y val="7.0975909440381429E-2"/>
                </c:manualLayout>
              </c:layout>
              <c:showVal val="1"/>
            </c:dLbl>
            <c:dLbl>
              <c:idx val="4"/>
              <c:layout>
                <c:manualLayout>
                  <c:x val="2.2522522522522527E-3"/>
                  <c:y val="4.0557662537360817E-2"/>
                </c:manualLayout>
              </c:layout>
              <c:showVal val="1"/>
            </c:dLbl>
            <c:dLbl>
              <c:idx val="5"/>
              <c:layout>
                <c:manualLayout>
                  <c:x val="0"/>
                  <c:y val="1.6899026057233677E-2"/>
                </c:manualLayout>
              </c:layout>
              <c:showVal val="1"/>
            </c:dLbl>
            <c:dLbl>
              <c:idx val="6"/>
              <c:layout>
                <c:manualLayout>
                  <c:x val="-2.2522522522522527E-3"/>
                  <c:y val="2.7038441691573885E-2"/>
                </c:manualLayout>
              </c:layout>
              <c:showVal val="1"/>
            </c:dLbl>
            <c:txPr>
              <a:bodyPr rot="-5400000" vert="horz"/>
              <a:lstStyle/>
              <a:p>
                <a:pPr>
                  <a:defRPr/>
                </a:pPr>
                <a:endParaRPr lang="es-MX"/>
              </a:p>
            </c:txPr>
            <c:showVal val="1"/>
          </c:dLbls>
          <c:cat>
            <c:strRef>
              <c:f>Hoja1!$B$64:$B$80</c:f>
              <c:strCache>
                <c:ptCount val="17"/>
                <c:pt idx="0">
                  <c:v>Permisos de construcción</c:v>
                </c:pt>
                <c:pt idx="1">
                  <c:v>Licencias</c:v>
                </c:pt>
                <c:pt idx="2">
                  <c:v>Otras licencias</c:v>
                </c:pt>
                <c:pt idx="3">
                  <c:v>Certificaciones</c:v>
                </c:pt>
                <c:pt idx="4">
                  <c:v>Uso de suelo</c:v>
                </c:pt>
                <c:pt idx="5">
                  <c:v>Rastros</c:v>
                </c:pt>
                <c:pt idx="6">
                  <c:v>Agua y alcantarillado</c:v>
                </c:pt>
                <c:pt idx="7">
                  <c:v>Estacionamientos</c:v>
                </c:pt>
                <c:pt idx="8">
                  <c:v>Derechos diversos</c:v>
                </c:pt>
                <c:pt idx="9">
                  <c:v>Registro civil</c:v>
                </c:pt>
                <c:pt idx="10">
                  <c:v>Revisión de avalúos</c:v>
                </c:pt>
                <c:pt idx="11">
                  <c:v>Alineamientos</c:v>
                </c:pt>
                <c:pt idx="12">
                  <c:v>Aseo público</c:v>
                </c:pt>
                <c:pt idx="13">
                  <c:v>Aprovechamiento de bienes</c:v>
                </c:pt>
                <c:pt idx="14">
                  <c:v>Accesorios</c:v>
                </c:pt>
                <c:pt idx="15">
                  <c:v>Servicios de catastro</c:v>
                </c:pt>
                <c:pt idx="16">
                  <c:v>Sanidad animal</c:v>
                </c:pt>
              </c:strCache>
            </c:strRef>
          </c:cat>
          <c:val>
            <c:numRef>
              <c:f>Hoja1!$C$64:$C$80</c:f>
              <c:numCache>
                <c:formatCode>_("$"* #,##0.00_);_("$"* \(#,##0.00\);_("$"* "-"??_);_(@_)</c:formatCode>
                <c:ptCount val="17"/>
                <c:pt idx="0">
                  <c:v>241584574</c:v>
                </c:pt>
                <c:pt idx="1">
                  <c:v>99848947</c:v>
                </c:pt>
                <c:pt idx="2">
                  <c:v>72337554</c:v>
                </c:pt>
                <c:pt idx="3">
                  <c:v>43197371</c:v>
                </c:pt>
                <c:pt idx="4">
                  <c:v>32112846</c:v>
                </c:pt>
                <c:pt idx="5">
                  <c:v>18511177</c:v>
                </c:pt>
                <c:pt idx="6">
                  <c:v>23183586</c:v>
                </c:pt>
                <c:pt idx="7">
                  <c:v>13249973</c:v>
                </c:pt>
                <c:pt idx="8">
                  <c:v>9183136</c:v>
                </c:pt>
                <c:pt idx="9">
                  <c:v>9043490</c:v>
                </c:pt>
                <c:pt idx="10">
                  <c:v>8966289</c:v>
                </c:pt>
                <c:pt idx="11">
                  <c:v>5754454</c:v>
                </c:pt>
                <c:pt idx="12">
                  <c:v>7650738</c:v>
                </c:pt>
                <c:pt idx="13">
                  <c:v>6097038</c:v>
                </c:pt>
                <c:pt idx="14">
                  <c:v>5384845</c:v>
                </c:pt>
                <c:pt idx="15">
                  <c:v>5234592</c:v>
                </c:pt>
                <c:pt idx="16">
                  <c:v>1231256</c:v>
                </c:pt>
              </c:numCache>
            </c:numRef>
          </c:val>
        </c:ser>
        <c:dLbls/>
        <c:axId val="72494464"/>
        <c:axId val="72541312"/>
      </c:barChart>
      <c:catAx>
        <c:axId val="72494464"/>
        <c:scaling>
          <c:orientation val="minMax"/>
        </c:scaling>
        <c:axPos val="b"/>
        <c:tickLblPos val="nextTo"/>
        <c:crossAx val="72541312"/>
        <c:crosses val="autoZero"/>
        <c:auto val="1"/>
        <c:lblAlgn val="ctr"/>
        <c:lblOffset val="100"/>
      </c:catAx>
      <c:valAx>
        <c:axId val="72541312"/>
        <c:scaling>
          <c:orientation val="minMax"/>
        </c:scaling>
        <c:axPos val="l"/>
        <c:numFmt formatCode="_(&quot;$&quot;* #,##0.00_);_(&quot;$&quot;* \(#,##0.00\);_(&quot;$&quot;* &quot;-&quot;??_);_(@_)" sourceLinked="1"/>
        <c:tickLblPos val="nextTo"/>
        <c:crossAx val="72494464"/>
        <c:crosses val="autoZero"/>
        <c:crossBetween val="between"/>
      </c:valAx>
      <c:spPr>
        <a:noFill/>
        <a:ln w="25400">
          <a:noFill/>
        </a:ln>
      </c:spPr>
    </c:plotArea>
    <c:plotVisOnly val="1"/>
    <c:dispBlanksAs val="gap"/>
  </c:chart>
  <c:spPr>
    <a:ln>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n-US" sz="2000"/>
              <a:t>Productos </a:t>
            </a:r>
          </a:p>
        </c:rich>
      </c:tx>
    </c:title>
    <c:plotArea>
      <c:layout/>
      <c:doughnutChart>
        <c:varyColors val="1"/>
        <c:ser>
          <c:idx val="0"/>
          <c:order val="0"/>
          <c:dLbls>
            <c:dLbl>
              <c:idx val="0"/>
              <c:layout>
                <c:manualLayout>
                  <c:x val="-3.888888888888889E-2"/>
                  <c:y val="-0.11229305302685311"/>
                </c:manualLayout>
              </c:layout>
              <c:showVal val="1"/>
              <c:showPercent val="1"/>
            </c:dLbl>
            <c:dLbl>
              <c:idx val="1"/>
              <c:layout>
                <c:manualLayout>
                  <c:x val="9.1666666666666688E-2"/>
                  <c:y val="-3.7037037037037042E-2"/>
                </c:manualLayout>
              </c:layout>
              <c:showVal val="1"/>
              <c:showPercent val="1"/>
            </c:dLbl>
            <c:showVal val="1"/>
            <c:showPercent val="1"/>
            <c:showLeaderLines val="1"/>
          </c:dLbls>
          <c:cat>
            <c:strRef>
              <c:f>Hoja1!$G$72:$G$75</c:f>
              <c:strCache>
                <c:ptCount val="4"/>
                <c:pt idx="0">
                  <c:v>Financiamiento por convenios</c:v>
                </c:pt>
                <c:pt idx="1">
                  <c:v>Intereses y rendimientos bancarios</c:v>
                </c:pt>
                <c:pt idx="2">
                  <c:v>Productos diversos</c:v>
                </c:pt>
                <c:pt idx="3">
                  <c:v>Servicios proporcionados</c:v>
                </c:pt>
              </c:strCache>
            </c:strRef>
          </c:cat>
          <c:val>
            <c:numRef>
              <c:f>Hoja1!$H$72:$H$75</c:f>
              <c:numCache>
                <c:formatCode>_("$"* #,##0.00_);_("$"* \(#,##0.00\);_("$"* "-"??_);_(@_)</c:formatCode>
                <c:ptCount val="4"/>
                <c:pt idx="0">
                  <c:v>391377</c:v>
                </c:pt>
                <c:pt idx="1">
                  <c:v>12084219</c:v>
                </c:pt>
                <c:pt idx="2">
                  <c:v>37970519</c:v>
                </c:pt>
                <c:pt idx="3">
                  <c:v>22083962</c:v>
                </c:pt>
              </c:numCache>
            </c:numRef>
          </c:val>
        </c:ser>
        <c:dLbls/>
        <c:firstSliceAng val="0"/>
        <c:holeSize val="50"/>
      </c:doughnutChart>
    </c:plotArea>
    <c:legend>
      <c:legendPos val="r"/>
    </c:legend>
    <c:plotVisOnly val="1"/>
    <c:dispBlanksAs val="zero"/>
  </c:chart>
  <c:spPr>
    <a:ln>
      <a:solidFill>
        <a:schemeClr val="tx1"/>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s-MX" sz="2000"/>
              <a:t>Aprovechamiento</a:t>
            </a:r>
          </a:p>
        </c:rich>
      </c:tx>
    </c:title>
    <c:plotArea>
      <c:layout>
        <c:manualLayout>
          <c:layoutTarget val="inner"/>
          <c:xMode val="edge"/>
          <c:yMode val="edge"/>
          <c:x val="0.14917481390956558"/>
          <c:y val="0.16515583053630012"/>
          <c:w val="0.83318825686034881"/>
          <c:h val="0.74190496221449109"/>
        </c:manualLayout>
      </c:layout>
      <c:barChart>
        <c:barDir val="col"/>
        <c:grouping val="clustered"/>
        <c:ser>
          <c:idx val="0"/>
          <c:order val="0"/>
          <c:dLbls>
            <c:dLbl>
              <c:idx val="0"/>
              <c:layout>
                <c:manualLayout>
                  <c:x val="3.2660980055714281E-3"/>
                  <c:y val="0.46125225296281042"/>
                </c:manualLayout>
              </c:layout>
              <c:showVal val="1"/>
            </c:dLbl>
            <c:dLbl>
              <c:idx val="1"/>
              <c:layout>
                <c:manualLayout>
                  <c:x val="-5.1779935275080421E-3"/>
                  <c:y val="5.8055143548580268E-2"/>
                </c:manualLayout>
              </c:layout>
              <c:showVal val="1"/>
            </c:dLbl>
            <c:dLbl>
              <c:idx val="4"/>
              <c:layout>
                <c:manualLayout>
                  <c:x val="1.6330490027855794E-3"/>
                  <c:y val="-5.5648546565126321E-2"/>
                </c:manualLayout>
              </c:layout>
              <c:showVal val="1"/>
            </c:dLbl>
            <c:txPr>
              <a:bodyPr rot="-5400000" vert="horz"/>
              <a:lstStyle/>
              <a:p>
                <a:pPr>
                  <a:defRPr/>
                </a:pPr>
                <a:endParaRPr lang="es-MX"/>
              </a:p>
            </c:txPr>
            <c:showVal val="1"/>
          </c:dLbls>
          <c:cat>
            <c:strRef>
              <c:f>Hoja1!$B$105:$B$109</c:f>
              <c:strCache>
                <c:ptCount val="5"/>
                <c:pt idx="0">
                  <c:v>Multas</c:v>
                </c:pt>
                <c:pt idx="1">
                  <c:v>Reintegros</c:v>
                </c:pt>
                <c:pt idx="2">
                  <c:v>Diversos</c:v>
                </c:pt>
                <c:pt idx="3">
                  <c:v>Indemnizaciones</c:v>
                </c:pt>
                <c:pt idx="4">
                  <c:v>Gastos de ejecución</c:v>
                </c:pt>
              </c:strCache>
            </c:strRef>
          </c:cat>
          <c:val>
            <c:numRef>
              <c:f>Hoja1!$C$105:$C$109</c:f>
              <c:numCache>
                <c:formatCode>_("$"* #,##0.00_);_("$"* \(#,##0.00\);_("$"* "-"??_);_(@_)</c:formatCode>
                <c:ptCount val="5"/>
                <c:pt idx="0">
                  <c:v>26182667</c:v>
                </c:pt>
                <c:pt idx="1">
                  <c:v>7487417</c:v>
                </c:pt>
                <c:pt idx="2">
                  <c:v>1843103</c:v>
                </c:pt>
                <c:pt idx="3">
                  <c:v>2122662</c:v>
                </c:pt>
                <c:pt idx="4">
                  <c:v>235464</c:v>
                </c:pt>
              </c:numCache>
            </c:numRef>
          </c:val>
        </c:ser>
        <c:dLbls/>
        <c:axId val="72656384"/>
        <c:axId val="72657920"/>
      </c:barChart>
      <c:catAx>
        <c:axId val="72656384"/>
        <c:scaling>
          <c:orientation val="minMax"/>
        </c:scaling>
        <c:axPos val="b"/>
        <c:tickLblPos val="nextTo"/>
        <c:crossAx val="72657920"/>
        <c:crosses val="autoZero"/>
        <c:auto val="1"/>
        <c:lblAlgn val="ctr"/>
        <c:lblOffset val="100"/>
      </c:catAx>
      <c:valAx>
        <c:axId val="72657920"/>
        <c:scaling>
          <c:orientation val="minMax"/>
        </c:scaling>
        <c:axPos val="l"/>
        <c:numFmt formatCode="_(&quot;$&quot;* #,##0.00_);_(&quot;$&quot;* \(#,##0.00\);_(&quot;$&quot;* &quot;-&quot;??_);_(@_)" sourceLinked="1"/>
        <c:tickLblPos val="nextTo"/>
        <c:crossAx val="72656384"/>
        <c:crosses val="autoZero"/>
        <c:crossBetween val="between"/>
      </c:valAx>
    </c:plotArea>
    <c:plotVisOnly val="1"/>
    <c:dispBlanksAs val="gap"/>
  </c:chart>
  <c:spPr>
    <a:ln>
      <a:solidFill>
        <a:schemeClr val="tx1"/>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sz="2000"/>
            </a:pPr>
            <a:r>
              <a:rPr lang="en-US" sz="2000"/>
              <a:t>Participaciones y Aportaciones</a:t>
            </a:r>
          </a:p>
        </c:rich>
      </c:tx>
    </c:title>
    <c:plotArea>
      <c:layout>
        <c:manualLayout>
          <c:layoutTarget val="inner"/>
          <c:xMode val="edge"/>
          <c:yMode val="edge"/>
          <c:x val="6.8524836264625799E-2"/>
          <c:y val="0.21732971606310503"/>
          <c:w val="0.48582843966934053"/>
          <c:h val="0.64367632017738041"/>
        </c:manualLayout>
      </c:layout>
      <c:ofPieChart>
        <c:ofPieType val="bar"/>
        <c:varyColors val="1"/>
        <c:ser>
          <c:idx val="0"/>
          <c:order val="0"/>
          <c:dPt>
            <c:idx val="0"/>
            <c:explosion val="6"/>
          </c:dPt>
          <c:dLbls>
            <c:dLbl>
              <c:idx val="2"/>
              <c:layout>
                <c:manualLayout>
                  <c:x val="-0.11713395638629286"/>
                  <c:y val="-0.23045292973829903"/>
                </c:manualLayout>
              </c:layout>
              <c:showVal val="1"/>
              <c:showPercent val="1"/>
            </c:dLbl>
            <c:dLbl>
              <c:idx val="3"/>
              <c:layout>
                <c:manualLayout>
                  <c:x val="-9.9688473520249246E-2"/>
                  <c:y val="1.0973970678884861E-2"/>
                </c:manualLayout>
              </c:layout>
              <c:showVal val="1"/>
              <c:showPercent val="1"/>
            </c:dLbl>
            <c:dLbl>
              <c:idx val="4"/>
              <c:layout>
                <c:manualLayout>
                  <c:x val="4.8401893688522574E-2"/>
                  <c:y val="0.27026470980738559"/>
                </c:manualLayout>
              </c:layout>
              <c:showVal val="1"/>
              <c:showPercent val="1"/>
            </c:dLbl>
            <c:showVal val="1"/>
            <c:showPercent val="1"/>
            <c:showLeaderLines val="1"/>
          </c:dLbls>
          <c:cat>
            <c:strRef>
              <c:f>Hoja1!$G$105:$G$108</c:f>
              <c:strCache>
                <c:ptCount val="4"/>
                <c:pt idx="0">
                  <c:v>Federales</c:v>
                </c:pt>
                <c:pt idx="1">
                  <c:v>Fondo de aportaciones para el fortalecimiento municipal</c:v>
                </c:pt>
                <c:pt idx="2">
                  <c:v>Estatales</c:v>
                </c:pt>
                <c:pt idx="3">
                  <c:v>Fondo de aportaciones para la infraestructura social</c:v>
                </c:pt>
              </c:strCache>
            </c:strRef>
          </c:cat>
          <c:val>
            <c:numRef>
              <c:f>Hoja1!$H$105:$H$108</c:f>
              <c:numCache>
                <c:formatCode>_("$"* #,##0.00_);_("$"* \(#,##0.00\);_("$"* "-"??_);_(@_)</c:formatCode>
                <c:ptCount val="4"/>
                <c:pt idx="0">
                  <c:v>2138867529</c:v>
                </c:pt>
                <c:pt idx="1">
                  <c:v>791885054</c:v>
                </c:pt>
                <c:pt idx="2">
                  <c:v>511132471</c:v>
                </c:pt>
                <c:pt idx="3">
                  <c:v>73861861</c:v>
                </c:pt>
              </c:numCache>
            </c:numRef>
          </c:val>
        </c:ser>
        <c:dLbls/>
        <c:gapWidth val="100"/>
        <c:secondPieSize val="75"/>
        <c:serLines/>
      </c:ofPieChart>
    </c:plotArea>
    <c:legend>
      <c:legendPos val="r"/>
    </c:legend>
    <c:plotVisOnly val="1"/>
    <c:dispBlanksAs val="zero"/>
  </c:chart>
  <c:spPr>
    <a:ln>
      <a:solidFill>
        <a:schemeClr val="tx1"/>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CCBA1-1093-42EA-92FB-38080849B21B}" type="doc">
      <dgm:prSet loTypeId="urn:microsoft.com/office/officeart/2005/8/layout/bProcess3" loCatId="process" qsTypeId="urn:microsoft.com/office/officeart/2005/8/quickstyle/simple5" qsCatId="simple" csTypeId="urn:microsoft.com/office/officeart/2005/8/colors/colorful1#1" csCatId="colorful" phldr="1"/>
      <dgm:spPr/>
      <dgm:t>
        <a:bodyPr/>
        <a:lstStyle/>
        <a:p>
          <a:endParaRPr lang="es-MX"/>
        </a:p>
      </dgm:t>
    </dgm:pt>
    <dgm:pt modelId="{34CD173C-BFA8-45AB-A6B2-335D860EA0A5}">
      <dgm:prSet phldrT="[Texto]" custT="1"/>
      <dgm:spPr/>
      <dgm:t>
        <a:bodyPr/>
        <a:lstStyle/>
        <a:p>
          <a:pPr algn="ctr"/>
          <a:r>
            <a:rPr lang="es-MX" sz="1400" b="1" dirty="0">
              <a:latin typeface="Titillium" panose="00000500000000000000" pitchFamily="50" charset="0"/>
            </a:rPr>
            <a:t>1. Iniciativa:</a:t>
          </a:r>
        </a:p>
        <a:p>
          <a:pPr algn="ctr"/>
          <a:r>
            <a:rPr lang="es-MX" sz="1400" dirty="0">
              <a:latin typeface="Titillium" panose="00000500000000000000" pitchFamily="50" charset="0"/>
            </a:rPr>
            <a:t>La Tesorería presenta el Proyecto de Ley de Ingresos al Presidente Municipal.</a:t>
          </a:r>
        </a:p>
      </dgm:t>
    </dgm:pt>
    <dgm:pt modelId="{4540BBF7-C1E1-4007-991A-02D6A7EFA6D2}" type="parTrans" cxnId="{082FCCEA-98A2-4284-8B9C-DF6E78552038}">
      <dgm:prSet/>
      <dgm:spPr/>
      <dgm:t>
        <a:bodyPr/>
        <a:lstStyle/>
        <a:p>
          <a:pPr algn="ctr"/>
          <a:endParaRPr lang="es-MX" sz="1600">
            <a:latin typeface="Titillium" panose="00000500000000000000" pitchFamily="50" charset="0"/>
          </a:endParaRPr>
        </a:p>
      </dgm:t>
    </dgm:pt>
    <dgm:pt modelId="{663B1D52-EA29-460F-BFEA-E2EEF90722FD}" type="sibTrans" cxnId="{082FCCEA-98A2-4284-8B9C-DF6E78552038}">
      <dgm:prSet custT="1"/>
      <dgm:spPr/>
      <dgm:t>
        <a:bodyPr/>
        <a:lstStyle/>
        <a:p>
          <a:pPr algn="ctr"/>
          <a:endParaRPr lang="es-MX" sz="400">
            <a:latin typeface="Titillium" panose="00000500000000000000" pitchFamily="50" charset="0"/>
          </a:endParaRPr>
        </a:p>
      </dgm:t>
    </dgm:pt>
    <dgm:pt modelId="{7CD67CA3-AA25-419D-A940-E8580C761536}">
      <dgm:prSet phldrT="[Texto]" custT="1"/>
      <dgm:spPr/>
      <dgm:t>
        <a:bodyPr/>
        <a:lstStyle/>
        <a:p>
          <a:pPr algn="ctr"/>
          <a:r>
            <a:rPr lang="es-MX" sz="1400" b="1" dirty="0">
              <a:latin typeface="Titillium" panose="00000500000000000000" pitchFamily="50" charset="0"/>
            </a:rPr>
            <a:t>2. Discusión:</a:t>
          </a:r>
        </a:p>
        <a:p>
          <a:pPr algn="ctr"/>
          <a:r>
            <a:rPr lang="es-MX" sz="1400" dirty="0">
              <a:latin typeface="Titillium" panose="00000500000000000000" pitchFamily="50" charset="0"/>
            </a:rPr>
            <a:t>En la sesión del Ayuntamiento es discutida por los regidores del Ayuntamiento.</a:t>
          </a:r>
        </a:p>
      </dgm:t>
    </dgm:pt>
    <dgm:pt modelId="{BDE2314C-3C6B-4330-B5DE-4CB650F1F266}" type="parTrans" cxnId="{57498ED0-8413-4105-B185-BAEEF291AFD1}">
      <dgm:prSet/>
      <dgm:spPr/>
      <dgm:t>
        <a:bodyPr/>
        <a:lstStyle/>
        <a:p>
          <a:pPr algn="ctr"/>
          <a:endParaRPr lang="es-MX" sz="1600">
            <a:latin typeface="Titillium" panose="00000500000000000000" pitchFamily="50" charset="0"/>
          </a:endParaRPr>
        </a:p>
      </dgm:t>
    </dgm:pt>
    <dgm:pt modelId="{56786816-CD77-45D5-A041-8A7D959E974E}" type="sibTrans" cxnId="{57498ED0-8413-4105-B185-BAEEF291AFD1}">
      <dgm:prSet custT="1"/>
      <dgm:spPr/>
      <dgm:t>
        <a:bodyPr/>
        <a:lstStyle/>
        <a:p>
          <a:pPr algn="ctr"/>
          <a:endParaRPr lang="es-MX" sz="400">
            <a:latin typeface="Titillium" panose="00000500000000000000" pitchFamily="50" charset="0"/>
          </a:endParaRPr>
        </a:p>
      </dgm:t>
    </dgm:pt>
    <dgm:pt modelId="{2571A218-905B-41F4-BA5E-12E0DCF7D7BE}">
      <dgm:prSet phldrT="[Texto]" custT="1"/>
      <dgm:spPr/>
      <dgm:t>
        <a:bodyPr/>
        <a:lstStyle/>
        <a:p>
          <a:pPr algn="ctr"/>
          <a:r>
            <a:rPr lang="es-MX" sz="1400" b="1" dirty="0">
              <a:latin typeface="Titillium" panose="00000500000000000000" pitchFamily="50" charset="0"/>
            </a:rPr>
            <a:t>3. Aprobación:</a:t>
          </a:r>
        </a:p>
        <a:p>
          <a:pPr algn="ctr"/>
          <a:r>
            <a:rPr lang="es-MX" sz="1400" dirty="0">
              <a:latin typeface="Titillium" panose="00000500000000000000" pitchFamily="50" charset="0"/>
            </a:rPr>
            <a:t>Después de ser discutida con sus debidas observaciones, se aprueba.</a:t>
          </a:r>
        </a:p>
      </dgm:t>
    </dgm:pt>
    <dgm:pt modelId="{097CC082-8598-4922-A060-D8B442E9F5BE}" type="parTrans" cxnId="{A5E5816D-C0C0-4A8E-ABB6-46AA97165D33}">
      <dgm:prSet/>
      <dgm:spPr/>
      <dgm:t>
        <a:bodyPr/>
        <a:lstStyle/>
        <a:p>
          <a:pPr algn="ctr"/>
          <a:endParaRPr lang="es-MX" sz="1600">
            <a:latin typeface="Titillium" panose="00000500000000000000" pitchFamily="50" charset="0"/>
          </a:endParaRPr>
        </a:p>
      </dgm:t>
    </dgm:pt>
    <dgm:pt modelId="{32E7AA34-2618-4670-82E2-A907F68EC853}" type="sibTrans" cxnId="{A5E5816D-C0C0-4A8E-ABB6-46AA97165D33}">
      <dgm:prSet custT="1"/>
      <dgm:spPr/>
      <dgm:t>
        <a:bodyPr/>
        <a:lstStyle/>
        <a:p>
          <a:pPr algn="ctr"/>
          <a:endParaRPr lang="es-MX" sz="400">
            <a:latin typeface="Titillium" panose="00000500000000000000" pitchFamily="50" charset="0"/>
          </a:endParaRPr>
        </a:p>
      </dgm:t>
    </dgm:pt>
    <dgm:pt modelId="{DBA84413-6E1E-441D-99C0-7BF6EB25BE90}">
      <dgm:prSet phldrT="[Texto]" custT="1"/>
      <dgm:spPr/>
      <dgm:t>
        <a:bodyPr/>
        <a:lstStyle/>
        <a:p>
          <a:pPr algn="ctr"/>
          <a:r>
            <a:rPr lang="es-MX" sz="1400" b="1" dirty="0">
              <a:latin typeface="Titillium" panose="00000500000000000000" pitchFamily="50" charset="0"/>
            </a:rPr>
            <a:t>4. Congreso:</a:t>
          </a:r>
        </a:p>
        <a:p>
          <a:pPr algn="ctr"/>
          <a:r>
            <a:rPr lang="es-MX" sz="1400" dirty="0">
              <a:latin typeface="Titillium" panose="00000500000000000000" pitchFamily="50" charset="0"/>
            </a:rPr>
            <a:t>Se envía al Congreso del Estado para su revisión.</a:t>
          </a:r>
        </a:p>
      </dgm:t>
    </dgm:pt>
    <dgm:pt modelId="{B6D6DB9C-D5A1-43E1-84FD-21597410B10B}" type="parTrans" cxnId="{2F0FA7FF-CBCB-4675-844B-769D692D02FE}">
      <dgm:prSet/>
      <dgm:spPr/>
      <dgm:t>
        <a:bodyPr/>
        <a:lstStyle/>
        <a:p>
          <a:pPr algn="ctr"/>
          <a:endParaRPr lang="es-MX" sz="1600">
            <a:latin typeface="Titillium" panose="00000500000000000000" pitchFamily="50" charset="0"/>
          </a:endParaRPr>
        </a:p>
      </dgm:t>
    </dgm:pt>
    <dgm:pt modelId="{7559AF85-1027-428B-90EC-1D668F37E25F}" type="sibTrans" cxnId="{2F0FA7FF-CBCB-4675-844B-769D692D02FE}">
      <dgm:prSet custT="1"/>
      <dgm:spPr/>
      <dgm:t>
        <a:bodyPr/>
        <a:lstStyle/>
        <a:p>
          <a:pPr algn="ctr"/>
          <a:endParaRPr lang="es-MX" sz="400">
            <a:latin typeface="Titillium" panose="00000500000000000000" pitchFamily="50" charset="0"/>
          </a:endParaRPr>
        </a:p>
      </dgm:t>
    </dgm:pt>
    <dgm:pt modelId="{2D6AC042-DA4E-44DF-A3F0-97659FC9D50E}">
      <dgm:prSet phldrT="[Texto]" custT="1"/>
      <dgm:spPr/>
      <dgm:t>
        <a:bodyPr/>
        <a:lstStyle/>
        <a:p>
          <a:pPr algn="ctr"/>
          <a:r>
            <a:rPr lang="es-MX" sz="1400" b="1" dirty="0">
              <a:latin typeface="Titillium" panose="00000500000000000000" pitchFamily="50" charset="0"/>
            </a:rPr>
            <a:t>7. Inicio de vigencia:</a:t>
          </a:r>
        </a:p>
        <a:p>
          <a:pPr algn="ctr"/>
          <a:r>
            <a:rPr lang="es-MX" sz="1400" dirty="0">
              <a:latin typeface="Titillium" panose="00000500000000000000" pitchFamily="50" charset="0"/>
            </a:rPr>
            <a:t>Desde el 1ro de enero de 2018 al 31 de diciembre de 2018.</a:t>
          </a:r>
        </a:p>
      </dgm:t>
    </dgm:pt>
    <dgm:pt modelId="{F47AC711-9C1C-4864-B99F-BF86E3A1474B}" type="parTrans" cxnId="{BD798806-19A2-4453-9E99-5CC5B472D007}">
      <dgm:prSet/>
      <dgm:spPr/>
      <dgm:t>
        <a:bodyPr/>
        <a:lstStyle/>
        <a:p>
          <a:pPr algn="ctr"/>
          <a:endParaRPr lang="es-MX" sz="1600">
            <a:latin typeface="Titillium" panose="00000500000000000000" pitchFamily="50" charset="0"/>
          </a:endParaRPr>
        </a:p>
      </dgm:t>
    </dgm:pt>
    <dgm:pt modelId="{2DE6E19B-FE80-4C38-885C-87398B62FD73}" type="sibTrans" cxnId="{BD798806-19A2-4453-9E99-5CC5B472D007}">
      <dgm:prSet/>
      <dgm:spPr/>
      <dgm:t>
        <a:bodyPr/>
        <a:lstStyle/>
        <a:p>
          <a:pPr algn="ctr"/>
          <a:endParaRPr lang="es-MX" sz="1600">
            <a:latin typeface="Titillium" panose="00000500000000000000" pitchFamily="50" charset="0"/>
          </a:endParaRPr>
        </a:p>
      </dgm:t>
    </dgm:pt>
    <dgm:pt modelId="{DB82010F-10FD-4AAB-A567-D49267F9544E}">
      <dgm:prSet custT="1"/>
      <dgm:spPr/>
      <dgm:t>
        <a:bodyPr/>
        <a:lstStyle/>
        <a:p>
          <a:pPr algn="ctr"/>
          <a:r>
            <a:rPr lang="es-MX" sz="1400" b="1" dirty="0">
              <a:latin typeface="Titillium" panose="00000500000000000000" pitchFamily="50" charset="0"/>
            </a:rPr>
            <a:t>5. Discusión:</a:t>
          </a:r>
        </a:p>
        <a:p>
          <a:pPr algn="ctr"/>
          <a:r>
            <a:rPr lang="es-MX" sz="1400" dirty="0">
              <a:latin typeface="Titillium" panose="00000500000000000000" pitchFamily="50" charset="0"/>
            </a:rPr>
            <a:t>Se discute, sanciona y aprueba en el Pleno del Estado de Jalisco.</a:t>
          </a:r>
        </a:p>
      </dgm:t>
    </dgm:pt>
    <dgm:pt modelId="{689B1249-7739-4C5D-932F-3CFF01104E73}" type="parTrans" cxnId="{A421FE3E-4C0C-4C59-BCE8-92DAF3EB6212}">
      <dgm:prSet/>
      <dgm:spPr/>
      <dgm:t>
        <a:bodyPr/>
        <a:lstStyle/>
        <a:p>
          <a:pPr algn="ctr"/>
          <a:endParaRPr lang="es-MX" sz="1600">
            <a:latin typeface="Titillium" panose="00000500000000000000" pitchFamily="50" charset="0"/>
          </a:endParaRPr>
        </a:p>
      </dgm:t>
    </dgm:pt>
    <dgm:pt modelId="{7F852E24-6EDD-43DC-A50E-D00D26CA1AAC}" type="sibTrans" cxnId="{A421FE3E-4C0C-4C59-BCE8-92DAF3EB6212}">
      <dgm:prSet custT="1"/>
      <dgm:spPr/>
      <dgm:t>
        <a:bodyPr/>
        <a:lstStyle/>
        <a:p>
          <a:pPr algn="ctr"/>
          <a:endParaRPr lang="es-MX" sz="400">
            <a:latin typeface="Titillium" panose="00000500000000000000" pitchFamily="50" charset="0"/>
          </a:endParaRPr>
        </a:p>
      </dgm:t>
    </dgm:pt>
    <dgm:pt modelId="{F9D93766-845B-4C2E-962A-72E118087EF2}">
      <dgm:prSet custT="1"/>
      <dgm:spPr/>
      <dgm:t>
        <a:bodyPr/>
        <a:lstStyle/>
        <a:p>
          <a:pPr algn="ctr"/>
          <a:r>
            <a:rPr lang="es-MX" sz="1400" b="1" dirty="0">
              <a:latin typeface="Titillium" panose="00000500000000000000" pitchFamily="50" charset="0"/>
            </a:rPr>
            <a:t>6. Promulgación:</a:t>
          </a:r>
        </a:p>
        <a:p>
          <a:pPr algn="ctr"/>
          <a:r>
            <a:rPr lang="es-MX" sz="1400" dirty="0">
              <a:latin typeface="Titillium" panose="00000500000000000000" pitchFamily="50" charset="0"/>
            </a:rPr>
            <a:t>Se publica en el Periódico Oficial del Estado por el ejecutivo estatal.</a:t>
          </a:r>
        </a:p>
      </dgm:t>
    </dgm:pt>
    <dgm:pt modelId="{00E64842-4ACB-47AC-BE92-4E0608791C7B}" type="parTrans" cxnId="{904A41C4-AD29-4737-A6DB-DA5956EA05C8}">
      <dgm:prSet/>
      <dgm:spPr/>
      <dgm:t>
        <a:bodyPr/>
        <a:lstStyle/>
        <a:p>
          <a:pPr algn="ctr"/>
          <a:endParaRPr lang="es-MX" sz="1600">
            <a:latin typeface="Titillium" panose="00000500000000000000" pitchFamily="50" charset="0"/>
          </a:endParaRPr>
        </a:p>
      </dgm:t>
    </dgm:pt>
    <dgm:pt modelId="{42C58511-A049-4D48-8E10-59F3F7902AF9}" type="sibTrans" cxnId="{904A41C4-AD29-4737-A6DB-DA5956EA05C8}">
      <dgm:prSet custT="1"/>
      <dgm:spPr/>
      <dgm:t>
        <a:bodyPr/>
        <a:lstStyle/>
        <a:p>
          <a:pPr algn="ctr"/>
          <a:endParaRPr lang="es-MX" sz="400">
            <a:latin typeface="Titillium" panose="00000500000000000000" pitchFamily="50" charset="0"/>
          </a:endParaRPr>
        </a:p>
      </dgm:t>
    </dgm:pt>
    <dgm:pt modelId="{EC948FB9-733D-4954-9F08-D949475C4F7A}" type="pres">
      <dgm:prSet presAssocID="{552CCBA1-1093-42EA-92FB-38080849B21B}" presName="Name0" presStyleCnt="0">
        <dgm:presLayoutVars>
          <dgm:dir/>
          <dgm:resizeHandles val="exact"/>
        </dgm:presLayoutVars>
      </dgm:prSet>
      <dgm:spPr/>
      <dgm:t>
        <a:bodyPr/>
        <a:lstStyle/>
        <a:p>
          <a:endParaRPr lang="es-MX"/>
        </a:p>
      </dgm:t>
    </dgm:pt>
    <dgm:pt modelId="{F199E36D-CC84-4C16-B571-9E3E0613539A}" type="pres">
      <dgm:prSet presAssocID="{34CD173C-BFA8-45AB-A6B2-335D860EA0A5}" presName="node" presStyleLbl="node1" presStyleIdx="0" presStyleCnt="7" custScaleX="128724" custScaleY="156803" custLinFactNeighborX="1941" custLinFactNeighborY="-570">
        <dgm:presLayoutVars>
          <dgm:bulletEnabled val="1"/>
        </dgm:presLayoutVars>
      </dgm:prSet>
      <dgm:spPr/>
      <dgm:t>
        <a:bodyPr/>
        <a:lstStyle/>
        <a:p>
          <a:endParaRPr lang="es-MX"/>
        </a:p>
      </dgm:t>
    </dgm:pt>
    <dgm:pt modelId="{FB6AE8E9-88E2-4FD5-8211-010DB6CC99E7}" type="pres">
      <dgm:prSet presAssocID="{663B1D52-EA29-460F-BFEA-E2EEF90722FD}" presName="sibTrans" presStyleLbl="sibTrans1D1" presStyleIdx="0" presStyleCnt="6"/>
      <dgm:spPr/>
      <dgm:t>
        <a:bodyPr/>
        <a:lstStyle/>
        <a:p>
          <a:endParaRPr lang="es-MX"/>
        </a:p>
      </dgm:t>
    </dgm:pt>
    <dgm:pt modelId="{B56ED8E1-ED6E-4E4E-8C05-FCD01D274632}" type="pres">
      <dgm:prSet presAssocID="{663B1D52-EA29-460F-BFEA-E2EEF90722FD}" presName="connectorText" presStyleLbl="sibTrans1D1" presStyleIdx="0" presStyleCnt="6"/>
      <dgm:spPr/>
      <dgm:t>
        <a:bodyPr/>
        <a:lstStyle/>
        <a:p>
          <a:endParaRPr lang="es-MX"/>
        </a:p>
      </dgm:t>
    </dgm:pt>
    <dgm:pt modelId="{7781BB16-279F-4EA1-A301-4692323AB8EF}" type="pres">
      <dgm:prSet presAssocID="{7CD67CA3-AA25-419D-A940-E8580C761536}" presName="node" presStyleLbl="node1" presStyleIdx="1" presStyleCnt="7" custScaleX="95824" custScaleY="175554" custLinFactNeighborX="3583" custLinFactNeighborY="9602">
        <dgm:presLayoutVars>
          <dgm:bulletEnabled val="1"/>
        </dgm:presLayoutVars>
      </dgm:prSet>
      <dgm:spPr/>
      <dgm:t>
        <a:bodyPr/>
        <a:lstStyle/>
        <a:p>
          <a:endParaRPr lang="es-MX"/>
        </a:p>
      </dgm:t>
    </dgm:pt>
    <dgm:pt modelId="{4D570CFA-4680-44C1-A3FC-F6AF904A13BF}" type="pres">
      <dgm:prSet presAssocID="{56786816-CD77-45D5-A041-8A7D959E974E}" presName="sibTrans" presStyleLbl="sibTrans1D1" presStyleIdx="1" presStyleCnt="6"/>
      <dgm:spPr/>
      <dgm:t>
        <a:bodyPr/>
        <a:lstStyle/>
        <a:p>
          <a:endParaRPr lang="es-MX"/>
        </a:p>
      </dgm:t>
    </dgm:pt>
    <dgm:pt modelId="{186DDDAA-4B87-4BD8-8D95-20BD8FB7C21E}" type="pres">
      <dgm:prSet presAssocID="{56786816-CD77-45D5-A041-8A7D959E974E}" presName="connectorText" presStyleLbl="sibTrans1D1" presStyleIdx="1" presStyleCnt="6"/>
      <dgm:spPr/>
      <dgm:t>
        <a:bodyPr/>
        <a:lstStyle/>
        <a:p>
          <a:endParaRPr lang="es-MX"/>
        </a:p>
      </dgm:t>
    </dgm:pt>
    <dgm:pt modelId="{34B24853-E831-4623-BD86-3952C4F1FF98}" type="pres">
      <dgm:prSet presAssocID="{2571A218-905B-41F4-BA5E-12E0DCF7D7BE}" presName="node" presStyleLbl="node1" presStyleIdx="2" presStyleCnt="7" custScaleX="97796" custScaleY="170164" custLinFactNeighborX="5225" custLinFactNeighborY="-4108">
        <dgm:presLayoutVars>
          <dgm:bulletEnabled val="1"/>
        </dgm:presLayoutVars>
      </dgm:prSet>
      <dgm:spPr/>
      <dgm:t>
        <a:bodyPr/>
        <a:lstStyle/>
        <a:p>
          <a:endParaRPr lang="es-MX"/>
        </a:p>
      </dgm:t>
    </dgm:pt>
    <dgm:pt modelId="{4BD7A5D2-E758-44F3-9B6D-C50EE75A44C2}" type="pres">
      <dgm:prSet presAssocID="{32E7AA34-2618-4670-82E2-A907F68EC853}" presName="sibTrans" presStyleLbl="sibTrans1D1" presStyleIdx="2" presStyleCnt="6"/>
      <dgm:spPr/>
      <dgm:t>
        <a:bodyPr/>
        <a:lstStyle/>
        <a:p>
          <a:endParaRPr lang="es-MX"/>
        </a:p>
      </dgm:t>
    </dgm:pt>
    <dgm:pt modelId="{F84E9327-EE53-4124-BA91-949F3DF56DF6}" type="pres">
      <dgm:prSet presAssocID="{32E7AA34-2618-4670-82E2-A907F68EC853}" presName="connectorText" presStyleLbl="sibTrans1D1" presStyleIdx="2" presStyleCnt="6"/>
      <dgm:spPr/>
      <dgm:t>
        <a:bodyPr/>
        <a:lstStyle/>
        <a:p>
          <a:endParaRPr lang="es-MX"/>
        </a:p>
      </dgm:t>
    </dgm:pt>
    <dgm:pt modelId="{D7A6478B-BE0A-40B7-B67A-6F045539131D}" type="pres">
      <dgm:prSet presAssocID="{DBA84413-6E1E-441D-99C0-7BF6EB25BE90}" presName="node" presStyleLbl="node1" presStyleIdx="3" presStyleCnt="7" custScaleX="78061" custScaleY="175392" custLinFactNeighborX="-4680" custLinFactNeighborY="-4108">
        <dgm:presLayoutVars>
          <dgm:bulletEnabled val="1"/>
        </dgm:presLayoutVars>
      </dgm:prSet>
      <dgm:spPr/>
      <dgm:t>
        <a:bodyPr/>
        <a:lstStyle/>
        <a:p>
          <a:endParaRPr lang="es-MX"/>
        </a:p>
      </dgm:t>
    </dgm:pt>
    <dgm:pt modelId="{C8C2024D-C2BB-43FD-BF24-0952C77C6ECA}" type="pres">
      <dgm:prSet presAssocID="{7559AF85-1027-428B-90EC-1D668F37E25F}" presName="sibTrans" presStyleLbl="sibTrans1D1" presStyleIdx="3" presStyleCnt="6"/>
      <dgm:spPr/>
      <dgm:t>
        <a:bodyPr/>
        <a:lstStyle/>
        <a:p>
          <a:endParaRPr lang="es-MX"/>
        </a:p>
      </dgm:t>
    </dgm:pt>
    <dgm:pt modelId="{7B660C17-A7BF-4B40-A25B-4A1C7F1FC434}" type="pres">
      <dgm:prSet presAssocID="{7559AF85-1027-428B-90EC-1D668F37E25F}" presName="connectorText" presStyleLbl="sibTrans1D1" presStyleIdx="3" presStyleCnt="6"/>
      <dgm:spPr/>
      <dgm:t>
        <a:bodyPr/>
        <a:lstStyle/>
        <a:p>
          <a:endParaRPr lang="es-MX"/>
        </a:p>
      </dgm:t>
    </dgm:pt>
    <dgm:pt modelId="{75F17BF7-75E5-4ACD-978C-0F18FD9ECC08}" type="pres">
      <dgm:prSet presAssocID="{DB82010F-10FD-4AAB-A567-D49267F9544E}" presName="node" presStyleLbl="node1" presStyleIdx="4" presStyleCnt="7" custScaleX="130278" custScaleY="142670" custLinFactNeighborX="1748" custLinFactNeighborY="-3857">
        <dgm:presLayoutVars>
          <dgm:bulletEnabled val="1"/>
        </dgm:presLayoutVars>
      </dgm:prSet>
      <dgm:spPr/>
      <dgm:t>
        <a:bodyPr/>
        <a:lstStyle/>
        <a:p>
          <a:endParaRPr lang="es-MX"/>
        </a:p>
      </dgm:t>
    </dgm:pt>
    <dgm:pt modelId="{5B7965DE-60A7-4382-94B4-5C9D342F6D9D}" type="pres">
      <dgm:prSet presAssocID="{7F852E24-6EDD-43DC-A50E-D00D26CA1AAC}" presName="sibTrans" presStyleLbl="sibTrans1D1" presStyleIdx="4" presStyleCnt="6"/>
      <dgm:spPr/>
      <dgm:t>
        <a:bodyPr/>
        <a:lstStyle/>
        <a:p>
          <a:endParaRPr lang="es-MX"/>
        </a:p>
      </dgm:t>
    </dgm:pt>
    <dgm:pt modelId="{093B0F8E-FFFF-459B-BEEA-7D4CAA1AB48B}" type="pres">
      <dgm:prSet presAssocID="{7F852E24-6EDD-43DC-A50E-D00D26CA1AAC}" presName="connectorText" presStyleLbl="sibTrans1D1" presStyleIdx="4" presStyleCnt="6"/>
      <dgm:spPr/>
      <dgm:t>
        <a:bodyPr/>
        <a:lstStyle/>
        <a:p>
          <a:endParaRPr lang="es-MX"/>
        </a:p>
      </dgm:t>
    </dgm:pt>
    <dgm:pt modelId="{FB03BB71-2BB0-44F9-9607-4EC94F1B6B8B}" type="pres">
      <dgm:prSet presAssocID="{F9D93766-845B-4C2E-962A-72E118087EF2}" presName="node" presStyleLbl="node1" presStyleIdx="5" presStyleCnt="7" custScaleX="121635" custScaleY="158846" custLinFactNeighborX="11603" custLinFactNeighborY="-3857">
        <dgm:presLayoutVars>
          <dgm:bulletEnabled val="1"/>
        </dgm:presLayoutVars>
      </dgm:prSet>
      <dgm:spPr/>
      <dgm:t>
        <a:bodyPr/>
        <a:lstStyle/>
        <a:p>
          <a:endParaRPr lang="es-MX"/>
        </a:p>
      </dgm:t>
    </dgm:pt>
    <dgm:pt modelId="{F84EB247-1591-47C8-8224-A240D4D915EB}" type="pres">
      <dgm:prSet presAssocID="{42C58511-A049-4D48-8E10-59F3F7902AF9}" presName="sibTrans" presStyleLbl="sibTrans1D1" presStyleIdx="5" presStyleCnt="6"/>
      <dgm:spPr/>
      <dgm:t>
        <a:bodyPr/>
        <a:lstStyle/>
        <a:p>
          <a:endParaRPr lang="es-MX"/>
        </a:p>
      </dgm:t>
    </dgm:pt>
    <dgm:pt modelId="{05DE3B71-D3AF-4A20-B093-F4890D527497}" type="pres">
      <dgm:prSet presAssocID="{42C58511-A049-4D48-8E10-59F3F7902AF9}" presName="connectorText" presStyleLbl="sibTrans1D1" presStyleIdx="5" presStyleCnt="6"/>
      <dgm:spPr/>
      <dgm:t>
        <a:bodyPr/>
        <a:lstStyle/>
        <a:p>
          <a:endParaRPr lang="es-MX"/>
        </a:p>
      </dgm:t>
    </dgm:pt>
    <dgm:pt modelId="{8CD5D5BC-7D0A-494A-863A-6F30E3DD7EEB}" type="pres">
      <dgm:prSet presAssocID="{2D6AC042-DA4E-44DF-A3F0-97659FC9D50E}" presName="node" presStyleLbl="node1" presStyleIdx="6" presStyleCnt="7" custScaleX="149708" custScaleY="124605" custLinFactNeighborX="10717">
        <dgm:presLayoutVars>
          <dgm:bulletEnabled val="1"/>
        </dgm:presLayoutVars>
      </dgm:prSet>
      <dgm:spPr/>
      <dgm:t>
        <a:bodyPr/>
        <a:lstStyle/>
        <a:p>
          <a:endParaRPr lang="es-MX"/>
        </a:p>
      </dgm:t>
    </dgm:pt>
  </dgm:ptLst>
  <dgm:cxnLst>
    <dgm:cxn modelId="{A5E5816D-C0C0-4A8E-ABB6-46AA97165D33}" srcId="{552CCBA1-1093-42EA-92FB-38080849B21B}" destId="{2571A218-905B-41F4-BA5E-12E0DCF7D7BE}" srcOrd="2" destOrd="0" parTransId="{097CC082-8598-4922-A060-D8B442E9F5BE}" sibTransId="{32E7AA34-2618-4670-82E2-A907F68EC853}"/>
    <dgm:cxn modelId="{ABCA246E-1301-410F-AC56-14493F6DB211}" type="presOf" srcId="{7F852E24-6EDD-43DC-A50E-D00D26CA1AAC}" destId="{5B7965DE-60A7-4382-94B4-5C9D342F6D9D}" srcOrd="0" destOrd="0" presId="urn:microsoft.com/office/officeart/2005/8/layout/bProcess3"/>
    <dgm:cxn modelId="{CF6DB70C-009D-47EC-BD0E-F5FED4036382}" type="presOf" srcId="{2571A218-905B-41F4-BA5E-12E0DCF7D7BE}" destId="{34B24853-E831-4623-BD86-3952C4F1FF98}" srcOrd="0" destOrd="0" presId="urn:microsoft.com/office/officeart/2005/8/layout/bProcess3"/>
    <dgm:cxn modelId="{F467C0AF-C0FA-470B-925A-E092944B0EF5}" type="presOf" srcId="{42C58511-A049-4D48-8E10-59F3F7902AF9}" destId="{05DE3B71-D3AF-4A20-B093-F4890D527497}" srcOrd="1" destOrd="0" presId="urn:microsoft.com/office/officeart/2005/8/layout/bProcess3"/>
    <dgm:cxn modelId="{0546F9F9-2545-4B3A-A808-67EE257FDEF6}" type="presOf" srcId="{32E7AA34-2618-4670-82E2-A907F68EC853}" destId="{4BD7A5D2-E758-44F3-9B6D-C50EE75A44C2}" srcOrd="0" destOrd="0" presId="urn:microsoft.com/office/officeart/2005/8/layout/bProcess3"/>
    <dgm:cxn modelId="{A421FE3E-4C0C-4C59-BCE8-92DAF3EB6212}" srcId="{552CCBA1-1093-42EA-92FB-38080849B21B}" destId="{DB82010F-10FD-4AAB-A567-D49267F9544E}" srcOrd="4" destOrd="0" parTransId="{689B1249-7739-4C5D-932F-3CFF01104E73}" sibTransId="{7F852E24-6EDD-43DC-A50E-D00D26CA1AAC}"/>
    <dgm:cxn modelId="{F765FEE1-DE8D-4949-B162-165DE960B17A}" type="presOf" srcId="{7559AF85-1027-428B-90EC-1D668F37E25F}" destId="{C8C2024D-C2BB-43FD-BF24-0952C77C6ECA}" srcOrd="0" destOrd="0" presId="urn:microsoft.com/office/officeart/2005/8/layout/bProcess3"/>
    <dgm:cxn modelId="{57498ED0-8413-4105-B185-BAEEF291AFD1}" srcId="{552CCBA1-1093-42EA-92FB-38080849B21B}" destId="{7CD67CA3-AA25-419D-A940-E8580C761536}" srcOrd="1" destOrd="0" parTransId="{BDE2314C-3C6B-4330-B5DE-4CB650F1F266}" sibTransId="{56786816-CD77-45D5-A041-8A7D959E974E}"/>
    <dgm:cxn modelId="{05219874-E67C-4DD3-A2C9-1E2653FCA730}" type="presOf" srcId="{552CCBA1-1093-42EA-92FB-38080849B21B}" destId="{EC948FB9-733D-4954-9F08-D949475C4F7A}" srcOrd="0" destOrd="0" presId="urn:microsoft.com/office/officeart/2005/8/layout/bProcess3"/>
    <dgm:cxn modelId="{2370BEA0-5A55-4EA8-84FE-930C45E33EC1}" type="presOf" srcId="{DB82010F-10FD-4AAB-A567-D49267F9544E}" destId="{75F17BF7-75E5-4ACD-978C-0F18FD9ECC08}" srcOrd="0" destOrd="0" presId="urn:microsoft.com/office/officeart/2005/8/layout/bProcess3"/>
    <dgm:cxn modelId="{CD596575-D400-4EA5-A599-BCD040B41F5A}" type="presOf" srcId="{56786816-CD77-45D5-A041-8A7D959E974E}" destId="{4D570CFA-4680-44C1-A3FC-F6AF904A13BF}" srcOrd="0" destOrd="0" presId="urn:microsoft.com/office/officeart/2005/8/layout/bProcess3"/>
    <dgm:cxn modelId="{A0BF2F94-AEE5-4B55-938E-A7B8E1AB2C2A}" type="presOf" srcId="{7CD67CA3-AA25-419D-A940-E8580C761536}" destId="{7781BB16-279F-4EA1-A301-4692323AB8EF}" srcOrd="0" destOrd="0" presId="urn:microsoft.com/office/officeart/2005/8/layout/bProcess3"/>
    <dgm:cxn modelId="{723C82AC-FA6A-4B11-A372-3062B3C45BA3}" type="presOf" srcId="{7F852E24-6EDD-43DC-A50E-D00D26CA1AAC}" destId="{093B0F8E-FFFF-459B-BEEA-7D4CAA1AB48B}" srcOrd="1" destOrd="0" presId="urn:microsoft.com/office/officeart/2005/8/layout/bProcess3"/>
    <dgm:cxn modelId="{904A41C4-AD29-4737-A6DB-DA5956EA05C8}" srcId="{552CCBA1-1093-42EA-92FB-38080849B21B}" destId="{F9D93766-845B-4C2E-962A-72E118087EF2}" srcOrd="5" destOrd="0" parTransId="{00E64842-4ACB-47AC-BE92-4E0608791C7B}" sibTransId="{42C58511-A049-4D48-8E10-59F3F7902AF9}"/>
    <dgm:cxn modelId="{3CEB018A-4143-44E8-8D72-9A61267AB194}" type="presOf" srcId="{DBA84413-6E1E-441D-99C0-7BF6EB25BE90}" destId="{D7A6478B-BE0A-40B7-B67A-6F045539131D}" srcOrd="0" destOrd="0" presId="urn:microsoft.com/office/officeart/2005/8/layout/bProcess3"/>
    <dgm:cxn modelId="{082FCCEA-98A2-4284-8B9C-DF6E78552038}" srcId="{552CCBA1-1093-42EA-92FB-38080849B21B}" destId="{34CD173C-BFA8-45AB-A6B2-335D860EA0A5}" srcOrd="0" destOrd="0" parTransId="{4540BBF7-C1E1-4007-991A-02D6A7EFA6D2}" sibTransId="{663B1D52-EA29-460F-BFEA-E2EEF90722FD}"/>
    <dgm:cxn modelId="{2F0FA7FF-CBCB-4675-844B-769D692D02FE}" srcId="{552CCBA1-1093-42EA-92FB-38080849B21B}" destId="{DBA84413-6E1E-441D-99C0-7BF6EB25BE90}" srcOrd="3" destOrd="0" parTransId="{B6D6DB9C-D5A1-43E1-84FD-21597410B10B}" sibTransId="{7559AF85-1027-428B-90EC-1D668F37E25F}"/>
    <dgm:cxn modelId="{3D9300A3-056A-4671-A81F-00E22D2D816F}" type="presOf" srcId="{56786816-CD77-45D5-A041-8A7D959E974E}" destId="{186DDDAA-4B87-4BD8-8D95-20BD8FB7C21E}" srcOrd="1" destOrd="0" presId="urn:microsoft.com/office/officeart/2005/8/layout/bProcess3"/>
    <dgm:cxn modelId="{EAF1D2A2-163D-412C-BC9C-73E34125E56D}" type="presOf" srcId="{34CD173C-BFA8-45AB-A6B2-335D860EA0A5}" destId="{F199E36D-CC84-4C16-B571-9E3E0613539A}" srcOrd="0" destOrd="0" presId="urn:microsoft.com/office/officeart/2005/8/layout/bProcess3"/>
    <dgm:cxn modelId="{EFD35AE3-0401-4D67-B129-57D24C8E1881}" type="presOf" srcId="{2D6AC042-DA4E-44DF-A3F0-97659FC9D50E}" destId="{8CD5D5BC-7D0A-494A-863A-6F30E3DD7EEB}" srcOrd="0" destOrd="0" presId="urn:microsoft.com/office/officeart/2005/8/layout/bProcess3"/>
    <dgm:cxn modelId="{BD798806-19A2-4453-9E99-5CC5B472D007}" srcId="{552CCBA1-1093-42EA-92FB-38080849B21B}" destId="{2D6AC042-DA4E-44DF-A3F0-97659FC9D50E}" srcOrd="6" destOrd="0" parTransId="{F47AC711-9C1C-4864-B99F-BF86E3A1474B}" sibTransId="{2DE6E19B-FE80-4C38-885C-87398B62FD73}"/>
    <dgm:cxn modelId="{4E708453-41BB-46FB-8CA7-C47D67C46900}" type="presOf" srcId="{663B1D52-EA29-460F-BFEA-E2EEF90722FD}" destId="{B56ED8E1-ED6E-4E4E-8C05-FCD01D274632}" srcOrd="1" destOrd="0" presId="urn:microsoft.com/office/officeart/2005/8/layout/bProcess3"/>
    <dgm:cxn modelId="{5B96FA7C-D06F-42A2-8AD5-D928C3A57582}" type="presOf" srcId="{32E7AA34-2618-4670-82E2-A907F68EC853}" destId="{F84E9327-EE53-4124-BA91-949F3DF56DF6}" srcOrd="1" destOrd="0" presId="urn:microsoft.com/office/officeart/2005/8/layout/bProcess3"/>
    <dgm:cxn modelId="{CA8945DF-C2EB-492D-965D-1713FF32E564}" type="presOf" srcId="{663B1D52-EA29-460F-BFEA-E2EEF90722FD}" destId="{FB6AE8E9-88E2-4FD5-8211-010DB6CC99E7}" srcOrd="0" destOrd="0" presId="urn:microsoft.com/office/officeart/2005/8/layout/bProcess3"/>
    <dgm:cxn modelId="{E9CE03B0-FFB5-4E7D-8F8A-90363E42FF1E}" type="presOf" srcId="{F9D93766-845B-4C2E-962A-72E118087EF2}" destId="{FB03BB71-2BB0-44F9-9607-4EC94F1B6B8B}" srcOrd="0" destOrd="0" presId="urn:microsoft.com/office/officeart/2005/8/layout/bProcess3"/>
    <dgm:cxn modelId="{8B59B052-E687-4D16-BC9D-766AED323ACD}" type="presOf" srcId="{42C58511-A049-4D48-8E10-59F3F7902AF9}" destId="{F84EB247-1591-47C8-8224-A240D4D915EB}" srcOrd="0" destOrd="0" presId="urn:microsoft.com/office/officeart/2005/8/layout/bProcess3"/>
    <dgm:cxn modelId="{4D2CCE80-6D53-44DD-A918-73E4D41C68F7}" type="presOf" srcId="{7559AF85-1027-428B-90EC-1D668F37E25F}" destId="{7B660C17-A7BF-4B40-A25B-4A1C7F1FC434}" srcOrd="1" destOrd="0" presId="urn:microsoft.com/office/officeart/2005/8/layout/bProcess3"/>
    <dgm:cxn modelId="{EA1E5894-819B-4205-A900-C2B6379701D5}" type="presParOf" srcId="{EC948FB9-733D-4954-9F08-D949475C4F7A}" destId="{F199E36D-CC84-4C16-B571-9E3E0613539A}" srcOrd="0" destOrd="0" presId="urn:microsoft.com/office/officeart/2005/8/layout/bProcess3"/>
    <dgm:cxn modelId="{DC1B5AE9-B9A6-4520-A3AF-E4E7715A1925}" type="presParOf" srcId="{EC948FB9-733D-4954-9F08-D949475C4F7A}" destId="{FB6AE8E9-88E2-4FD5-8211-010DB6CC99E7}" srcOrd="1" destOrd="0" presId="urn:microsoft.com/office/officeart/2005/8/layout/bProcess3"/>
    <dgm:cxn modelId="{D28F6FDC-CDBC-4704-B223-B8387180CC51}" type="presParOf" srcId="{FB6AE8E9-88E2-4FD5-8211-010DB6CC99E7}" destId="{B56ED8E1-ED6E-4E4E-8C05-FCD01D274632}" srcOrd="0" destOrd="0" presId="urn:microsoft.com/office/officeart/2005/8/layout/bProcess3"/>
    <dgm:cxn modelId="{D1DD35DD-A724-4108-A6EB-EF686D2438B3}" type="presParOf" srcId="{EC948FB9-733D-4954-9F08-D949475C4F7A}" destId="{7781BB16-279F-4EA1-A301-4692323AB8EF}" srcOrd="2" destOrd="0" presId="urn:microsoft.com/office/officeart/2005/8/layout/bProcess3"/>
    <dgm:cxn modelId="{BC13353F-C5E5-4F3D-8189-59E5A639AF45}" type="presParOf" srcId="{EC948FB9-733D-4954-9F08-D949475C4F7A}" destId="{4D570CFA-4680-44C1-A3FC-F6AF904A13BF}" srcOrd="3" destOrd="0" presId="urn:microsoft.com/office/officeart/2005/8/layout/bProcess3"/>
    <dgm:cxn modelId="{7EAC54BB-0459-4B4D-B067-CEDFF6972FE8}" type="presParOf" srcId="{4D570CFA-4680-44C1-A3FC-F6AF904A13BF}" destId="{186DDDAA-4B87-4BD8-8D95-20BD8FB7C21E}" srcOrd="0" destOrd="0" presId="urn:microsoft.com/office/officeart/2005/8/layout/bProcess3"/>
    <dgm:cxn modelId="{1FA3CA11-B026-412F-94E6-B1BFC14A753C}" type="presParOf" srcId="{EC948FB9-733D-4954-9F08-D949475C4F7A}" destId="{34B24853-E831-4623-BD86-3952C4F1FF98}" srcOrd="4" destOrd="0" presId="urn:microsoft.com/office/officeart/2005/8/layout/bProcess3"/>
    <dgm:cxn modelId="{7DF793A1-3BA6-4A81-80B3-8C505F758A55}" type="presParOf" srcId="{EC948FB9-733D-4954-9F08-D949475C4F7A}" destId="{4BD7A5D2-E758-44F3-9B6D-C50EE75A44C2}" srcOrd="5" destOrd="0" presId="urn:microsoft.com/office/officeart/2005/8/layout/bProcess3"/>
    <dgm:cxn modelId="{A95F096E-965B-492D-A41D-48C2519810EE}" type="presParOf" srcId="{4BD7A5D2-E758-44F3-9B6D-C50EE75A44C2}" destId="{F84E9327-EE53-4124-BA91-949F3DF56DF6}" srcOrd="0" destOrd="0" presId="urn:microsoft.com/office/officeart/2005/8/layout/bProcess3"/>
    <dgm:cxn modelId="{A1F55E7F-1A6A-47ED-AD8E-139300E39D32}" type="presParOf" srcId="{EC948FB9-733D-4954-9F08-D949475C4F7A}" destId="{D7A6478B-BE0A-40B7-B67A-6F045539131D}" srcOrd="6" destOrd="0" presId="urn:microsoft.com/office/officeart/2005/8/layout/bProcess3"/>
    <dgm:cxn modelId="{EA77CC63-5736-42A7-A36C-6A632E9CE777}" type="presParOf" srcId="{EC948FB9-733D-4954-9F08-D949475C4F7A}" destId="{C8C2024D-C2BB-43FD-BF24-0952C77C6ECA}" srcOrd="7" destOrd="0" presId="urn:microsoft.com/office/officeart/2005/8/layout/bProcess3"/>
    <dgm:cxn modelId="{BB9CF519-6727-4804-B2B3-3017E050E343}" type="presParOf" srcId="{C8C2024D-C2BB-43FD-BF24-0952C77C6ECA}" destId="{7B660C17-A7BF-4B40-A25B-4A1C7F1FC434}" srcOrd="0" destOrd="0" presId="urn:microsoft.com/office/officeart/2005/8/layout/bProcess3"/>
    <dgm:cxn modelId="{095DC31B-4784-4A57-B9AE-E1B2C24CC440}" type="presParOf" srcId="{EC948FB9-733D-4954-9F08-D949475C4F7A}" destId="{75F17BF7-75E5-4ACD-978C-0F18FD9ECC08}" srcOrd="8" destOrd="0" presId="urn:microsoft.com/office/officeart/2005/8/layout/bProcess3"/>
    <dgm:cxn modelId="{DD9AACE9-0DBC-4A36-8451-C51A7A133537}" type="presParOf" srcId="{EC948FB9-733D-4954-9F08-D949475C4F7A}" destId="{5B7965DE-60A7-4382-94B4-5C9D342F6D9D}" srcOrd="9" destOrd="0" presId="urn:microsoft.com/office/officeart/2005/8/layout/bProcess3"/>
    <dgm:cxn modelId="{33B5FF46-190D-4D99-A962-65D96D0E59C8}" type="presParOf" srcId="{5B7965DE-60A7-4382-94B4-5C9D342F6D9D}" destId="{093B0F8E-FFFF-459B-BEEA-7D4CAA1AB48B}" srcOrd="0" destOrd="0" presId="urn:microsoft.com/office/officeart/2005/8/layout/bProcess3"/>
    <dgm:cxn modelId="{AE023623-203C-4D14-AC72-DE3F3E6818AA}" type="presParOf" srcId="{EC948FB9-733D-4954-9F08-D949475C4F7A}" destId="{FB03BB71-2BB0-44F9-9607-4EC94F1B6B8B}" srcOrd="10" destOrd="0" presId="urn:microsoft.com/office/officeart/2005/8/layout/bProcess3"/>
    <dgm:cxn modelId="{764B4E41-2D6E-4FB9-9B59-77EB6A7D64DA}" type="presParOf" srcId="{EC948FB9-733D-4954-9F08-D949475C4F7A}" destId="{F84EB247-1591-47C8-8224-A240D4D915EB}" srcOrd="11" destOrd="0" presId="urn:microsoft.com/office/officeart/2005/8/layout/bProcess3"/>
    <dgm:cxn modelId="{3B390E92-886F-46D3-A1C7-9A1B1E794A53}" type="presParOf" srcId="{F84EB247-1591-47C8-8224-A240D4D915EB}" destId="{05DE3B71-D3AF-4A20-B093-F4890D527497}" srcOrd="0" destOrd="0" presId="urn:microsoft.com/office/officeart/2005/8/layout/bProcess3"/>
    <dgm:cxn modelId="{6DF2F02D-538E-4F94-B6F6-46687861FDB8}" type="presParOf" srcId="{EC948FB9-733D-4954-9F08-D949475C4F7A}" destId="{8CD5D5BC-7D0A-494A-863A-6F30E3DD7EEB}" srcOrd="12"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6AE8E9-88E2-4FD5-8211-010DB6CC99E7}">
      <dsp:nvSpPr>
        <dsp:cNvPr id="0" name=""/>
        <dsp:cNvSpPr/>
      </dsp:nvSpPr>
      <dsp:spPr>
        <a:xfrm>
          <a:off x="2366554" y="1028693"/>
          <a:ext cx="414718" cy="110294"/>
        </a:xfrm>
        <a:custGeom>
          <a:avLst/>
          <a:gdLst/>
          <a:ahLst/>
          <a:cxnLst/>
          <a:rect l="0" t="0" r="0" b="0"/>
          <a:pathLst>
            <a:path>
              <a:moveTo>
                <a:pt x="0" y="0"/>
              </a:moveTo>
              <a:lnTo>
                <a:pt x="224459" y="0"/>
              </a:lnTo>
              <a:lnTo>
                <a:pt x="224459" y="110294"/>
              </a:lnTo>
              <a:lnTo>
                <a:pt x="414718" y="110294"/>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2562444" y="1081760"/>
        <a:ext cx="22938" cy="4160"/>
      </dsp:txXfrm>
    </dsp:sp>
    <dsp:sp modelId="{F199E36D-CC84-4C16-B571-9E3E0613539A}">
      <dsp:nvSpPr>
        <dsp:cNvPr id="0" name=""/>
        <dsp:cNvSpPr/>
      </dsp:nvSpPr>
      <dsp:spPr>
        <a:xfrm>
          <a:off x="42115" y="178592"/>
          <a:ext cx="2326239" cy="170020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1. Iniciativa:</a:t>
          </a:r>
        </a:p>
        <a:p>
          <a:pPr lvl="0" algn="ctr" defTabSz="622300">
            <a:lnSpc>
              <a:spcPct val="90000"/>
            </a:lnSpc>
            <a:spcBef>
              <a:spcPct val="0"/>
            </a:spcBef>
            <a:spcAft>
              <a:spcPct val="35000"/>
            </a:spcAft>
          </a:pPr>
          <a:r>
            <a:rPr lang="es-MX" sz="1400" kern="1200" dirty="0">
              <a:latin typeface="Titillium" panose="00000500000000000000" pitchFamily="50" charset="0"/>
            </a:rPr>
            <a:t>La Tesorería presenta el Proyecto de Ley de Ingresos al Presidente Municipal.</a:t>
          </a:r>
        </a:p>
      </dsp:txBody>
      <dsp:txXfrm>
        <a:off x="42115" y="178592"/>
        <a:ext cx="2326239" cy="1700202"/>
      </dsp:txXfrm>
    </dsp:sp>
    <dsp:sp modelId="{4D570CFA-4680-44C1-A3FC-F6AF904A13BF}">
      <dsp:nvSpPr>
        <dsp:cNvPr id="0" name=""/>
        <dsp:cNvSpPr/>
      </dsp:nvSpPr>
      <dsp:spPr>
        <a:xfrm>
          <a:off x="4543560" y="990331"/>
          <a:ext cx="414718" cy="148656"/>
        </a:xfrm>
        <a:custGeom>
          <a:avLst/>
          <a:gdLst/>
          <a:ahLst/>
          <a:cxnLst/>
          <a:rect l="0" t="0" r="0" b="0"/>
          <a:pathLst>
            <a:path>
              <a:moveTo>
                <a:pt x="0" y="148656"/>
              </a:moveTo>
              <a:lnTo>
                <a:pt x="224459" y="148656"/>
              </a:lnTo>
              <a:lnTo>
                <a:pt x="224459" y="0"/>
              </a:lnTo>
              <a:lnTo>
                <a:pt x="414718" y="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4739182" y="1062579"/>
        <a:ext cx="23473" cy="4160"/>
      </dsp:txXfrm>
    </dsp:sp>
    <dsp:sp modelId="{7781BB16-279F-4EA1-A301-4692323AB8EF}">
      <dsp:nvSpPr>
        <dsp:cNvPr id="0" name=""/>
        <dsp:cNvSpPr/>
      </dsp:nvSpPr>
      <dsp:spPr>
        <a:xfrm>
          <a:off x="2813673" y="187229"/>
          <a:ext cx="1731686" cy="19035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2. Discusión:</a:t>
          </a:r>
        </a:p>
        <a:p>
          <a:pPr lvl="0" algn="ctr" defTabSz="622300">
            <a:lnSpc>
              <a:spcPct val="90000"/>
            </a:lnSpc>
            <a:spcBef>
              <a:spcPct val="0"/>
            </a:spcBef>
            <a:spcAft>
              <a:spcPct val="35000"/>
            </a:spcAft>
          </a:pPr>
          <a:r>
            <a:rPr lang="es-MX" sz="1400" kern="1200" dirty="0">
              <a:latin typeface="Titillium" panose="00000500000000000000" pitchFamily="50" charset="0"/>
            </a:rPr>
            <a:t>En la sesión del Ayuntamiento es discutida por los regidores del Ayuntamiento.</a:t>
          </a:r>
        </a:p>
      </dsp:txBody>
      <dsp:txXfrm>
        <a:off x="2813673" y="187229"/>
        <a:ext cx="1731686" cy="1903517"/>
      </dsp:txXfrm>
    </dsp:sp>
    <dsp:sp modelId="{4BD7A5D2-E758-44F3-9B6D-C50EE75A44C2}">
      <dsp:nvSpPr>
        <dsp:cNvPr id="0" name=""/>
        <dsp:cNvSpPr/>
      </dsp:nvSpPr>
      <dsp:spPr>
        <a:xfrm>
          <a:off x="6756202" y="944611"/>
          <a:ext cx="206046" cy="91440"/>
        </a:xfrm>
        <a:custGeom>
          <a:avLst/>
          <a:gdLst/>
          <a:ahLst/>
          <a:cxnLst/>
          <a:rect l="0" t="0" r="0" b="0"/>
          <a:pathLst>
            <a:path>
              <a:moveTo>
                <a:pt x="0" y="45720"/>
              </a:moveTo>
              <a:lnTo>
                <a:pt x="206046"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6853309" y="988251"/>
        <a:ext cx="11832" cy="4160"/>
      </dsp:txXfrm>
    </dsp:sp>
    <dsp:sp modelId="{34B24853-E831-4623-BD86-3952C4F1FF98}">
      <dsp:nvSpPr>
        <dsp:cNvPr id="0" name=""/>
        <dsp:cNvSpPr/>
      </dsp:nvSpPr>
      <dsp:spPr>
        <a:xfrm>
          <a:off x="4990678" y="67794"/>
          <a:ext cx="1767323" cy="184507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3. Aprobación:</a:t>
          </a:r>
        </a:p>
        <a:p>
          <a:pPr lvl="0" algn="ctr" defTabSz="622300">
            <a:lnSpc>
              <a:spcPct val="90000"/>
            </a:lnSpc>
            <a:spcBef>
              <a:spcPct val="0"/>
            </a:spcBef>
            <a:spcAft>
              <a:spcPct val="35000"/>
            </a:spcAft>
          </a:pPr>
          <a:r>
            <a:rPr lang="es-MX" sz="1400" kern="1200" dirty="0">
              <a:latin typeface="Titillium" panose="00000500000000000000" pitchFamily="50" charset="0"/>
            </a:rPr>
            <a:t>Después de ser discutida con sus debidas observaciones, se aprueba.</a:t>
          </a:r>
        </a:p>
      </dsp:txBody>
      <dsp:txXfrm>
        <a:off x="4990678" y="67794"/>
        <a:ext cx="1767323" cy="1845074"/>
      </dsp:txXfrm>
    </dsp:sp>
    <dsp:sp modelId="{C8C2024D-C2BB-43FD-BF24-0952C77C6ECA}">
      <dsp:nvSpPr>
        <dsp:cNvPr id="0" name=""/>
        <dsp:cNvSpPr/>
      </dsp:nvSpPr>
      <dsp:spPr>
        <a:xfrm>
          <a:off x="1215788" y="1939412"/>
          <a:ext cx="6484201" cy="476342"/>
        </a:xfrm>
        <a:custGeom>
          <a:avLst/>
          <a:gdLst/>
          <a:ahLst/>
          <a:cxnLst/>
          <a:rect l="0" t="0" r="0" b="0"/>
          <a:pathLst>
            <a:path>
              <a:moveTo>
                <a:pt x="6484201" y="0"/>
              </a:moveTo>
              <a:lnTo>
                <a:pt x="6484201" y="255271"/>
              </a:lnTo>
              <a:lnTo>
                <a:pt x="0" y="255271"/>
              </a:lnTo>
              <a:lnTo>
                <a:pt x="0" y="47634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4295289" y="2175503"/>
        <a:ext cx="325199" cy="4160"/>
      </dsp:txXfrm>
    </dsp:sp>
    <dsp:sp modelId="{D7A6478B-BE0A-40B7-B67A-6F045539131D}">
      <dsp:nvSpPr>
        <dsp:cNvPr id="0" name=""/>
        <dsp:cNvSpPr/>
      </dsp:nvSpPr>
      <dsp:spPr>
        <a:xfrm>
          <a:off x="6994649" y="39450"/>
          <a:ext cx="1410681" cy="19017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4. Congreso:</a:t>
          </a:r>
        </a:p>
        <a:p>
          <a:pPr lvl="0" algn="ctr" defTabSz="622300">
            <a:lnSpc>
              <a:spcPct val="90000"/>
            </a:lnSpc>
            <a:spcBef>
              <a:spcPct val="0"/>
            </a:spcBef>
            <a:spcAft>
              <a:spcPct val="35000"/>
            </a:spcAft>
          </a:pPr>
          <a:r>
            <a:rPr lang="es-MX" sz="1400" kern="1200" dirty="0">
              <a:latin typeface="Titillium" panose="00000500000000000000" pitchFamily="50" charset="0"/>
            </a:rPr>
            <a:t>Se envía al Congreso del Estado para su revisión.</a:t>
          </a:r>
        </a:p>
      </dsp:txBody>
      <dsp:txXfrm>
        <a:off x="6994649" y="39450"/>
        <a:ext cx="1410681" cy="1901761"/>
      </dsp:txXfrm>
    </dsp:sp>
    <dsp:sp modelId="{5B7965DE-60A7-4382-94B4-5C9D342F6D9D}">
      <dsp:nvSpPr>
        <dsp:cNvPr id="0" name=""/>
        <dsp:cNvSpPr/>
      </dsp:nvSpPr>
      <dsp:spPr>
        <a:xfrm>
          <a:off x="2391150" y="3175914"/>
          <a:ext cx="563140" cy="91440"/>
        </a:xfrm>
        <a:custGeom>
          <a:avLst/>
          <a:gdLst/>
          <a:ahLst/>
          <a:cxnLst/>
          <a:rect l="0" t="0" r="0" b="0"/>
          <a:pathLst>
            <a:path>
              <a:moveTo>
                <a:pt x="0" y="45720"/>
              </a:moveTo>
              <a:lnTo>
                <a:pt x="563140"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2657876" y="3219554"/>
        <a:ext cx="29687" cy="4160"/>
      </dsp:txXfrm>
    </dsp:sp>
    <dsp:sp modelId="{75F17BF7-75E5-4ACD-978C-0F18FD9ECC08}">
      <dsp:nvSpPr>
        <dsp:cNvPr id="0" name=""/>
        <dsp:cNvSpPr/>
      </dsp:nvSpPr>
      <dsp:spPr>
        <a:xfrm>
          <a:off x="38627" y="2448154"/>
          <a:ext cx="2354323" cy="154695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5. Discusión:</a:t>
          </a:r>
        </a:p>
        <a:p>
          <a:pPr lvl="0" algn="ctr" defTabSz="622300">
            <a:lnSpc>
              <a:spcPct val="90000"/>
            </a:lnSpc>
            <a:spcBef>
              <a:spcPct val="0"/>
            </a:spcBef>
            <a:spcAft>
              <a:spcPct val="35000"/>
            </a:spcAft>
          </a:pPr>
          <a:r>
            <a:rPr lang="es-MX" sz="1400" kern="1200" dirty="0">
              <a:latin typeface="Titillium" panose="00000500000000000000" pitchFamily="50" charset="0"/>
            </a:rPr>
            <a:t>Se discute, sanciona y aprueba en el Pleno del Estado de Jalisco.</a:t>
          </a:r>
        </a:p>
      </dsp:txBody>
      <dsp:txXfrm>
        <a:off x="38627" y="2448154"/>
        <a:ext cx="2354323" cy="1546959"/>
      </dsp:txXfrm>
    </dsp:sp>
    <dsp:sp modelId="{F84EB247-1591-47C8-8224-A240D4D915EB}">
      <dsp:nvSpPr>
        <dsp:cNvPr id="0" name=""/>
        <dsp:cNvSpPr/>
      </dsp:nvSpPr>
      <dsp:spPr>
        <a:xfrm>
          <a:off x="5183021" y="3175914"/>
          <a:ext cx="369033" cy="91440"/>
        </a:xfrm>
        <a:custGeom>
          <a:avLst/>
          <a:gdLst/>
          <a:ahLst/>
          <a:cxnLst/>
          <a:rect l="0" t="0" r="0" b="0"/>
          <a:pathLst>
            <a:path>
              <a:moveTo>
                <a:pt x="0" y="45720"/>
              </a:moveTo>
              <a:lnTo>
                <a:pt x="201616" y="45720"/>
              </a:lnTo>
              <a:lnTo>
                <a:pt x="201616" y="87541"/>
              </a:lnTo>
              <a:lnTo>
                <a:pt x="369033" y="8754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a:latin typeface="Titillium" panose="00000500000000000000" pitchFamily="50" charset="0"/>
          </a:endParaRPr>
        </a:p>
      </dsp:txBody>
      <dsp:txXfrm>
        <a:off x="5357492" y="3219554"/>
        <a:ext cx="20090" cy="4160"/>
      </dsp:txXfrm>
    </dsp:sp>
    <dsp:sp modelId="{FB03BB71-2BB0-44F9-9607-4EC94F1B6B8B}">
      <dsp:nvSpPr>
        <dsp:cNvPr id="0" name=""/>
        <dsp:cNvSpPr/>
      </dsp:nvSpPr>
      <dsp:spPr>
        <a:xfrm>
          <a:off x="2986690" y="2360457"/>
          <a:ext cx="2198130" cy="17223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6. Promulgación:</a:t>
          </a:r>
        </a:p>
        <a:p>
          <a:pPr lvl="0" algn="ctr" defTabSz="622300">
            <a:lnSpc>
              <a:spcPct val="90000"/>
            </a:lnSpc>
            <a:spcBef>
              <a:spcPct val="0"/>
            </a:spcBef>
            <a:spcAft>
              <a:spcPct val="35000"/>
            </a:spcAft>
          </a:pPr>
          <a:r>
            <a:rPr lang="es-MX" sz="1400" kern="1200" dirty="0">
              <a:latin typeface="Titillium" panose="00000500000000000000" pitchFamily="50" charset="0"/>
            </a:rPr>
            <a:t>Se publica en el Periódico Oficial del Estado por el ejecutivo estatal.</a:t>
          </a:r>
        </a:p>
      </dsp:txBody>
      <dsp:txXfrm>
        <a:off x="2986690" y="2360457"/>
        <a:ext cx="2198130" cy="1722354"/>
      </dsp:txXfrm>
    </dsp:sp>
    <dsp:sp modelId="{8CD5D5BC-7D0A-494A-863A-6F30E3DD7EEB}">
      <dsp:nvSpPr>
        <dsp:cNvPr id="0" name=""/>
        <dsp:cNvSpPr/>
      </dsp:nvSpPr>
      <dsp:spPr>
        <a:xfrm>
          <a:off x="5584455" y="2587914"/>
          <a:ext cx="2705452" cy="135108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latin typeface="Titillium" panose="00000500000000000000" pitchFamily="50" charset="0"/>
            </a:rPr>
            <a:t>7. Inicio de vigencia:</a:t>
          </a:r>
        </a:p>
        <a:p>
          <a:pPr lvl="0" algn="ctr" defTabSz="622300">
            <a:lnSpc>
              <a:spcPct val="90000"/>
            </a:lnSpc>
            <a:spcBef>
              <a:spcPct val="0"/>
            </a:spcBef>
            <a:spcAft>
              <a:spcPct val="35000"/>
            </a:spcAft>
          </a:pPr>
          <a:r>
            <a:rPr lang="es-MX" sz="1400" kern="1200" dirty="0">
              <a:latin typeface="Titillium" panose="00000500000000000000" pitchFamily="50" charset="0"/>
            </a:rPr>
            <a:t>Desde el 1ro de enero de 2018 al 31 de diciembre de 2018.</a:t>
          </a:r>
        </a:p>
      </dsp:txBody>
      <dsp:txXfrm>
        <a:off x="5584455" y="2587914"/>
        <a:ext cx="2705452" cy="13510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33069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23042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208255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294201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3367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171352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300759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13781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158224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390925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2A88C6-130E-4B83-B020-6C8C97219243}" type="datetimeFigureOut">
              <a:rPr lang="es-MX" smtClean="0"/>
              <a:pPr/>
              <a:t>12/02/2018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197383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A88C6-130E-4B83-B020-6C8C97219243}" type="datetimeFigureOut">
              <a:rPr lang="es-MX" smtClean="0"/>
              <a:pPr/>
              <a:t>12/02/2018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C80A2-9761-4DDD-9CDE-AC0EE4982F3C}" type="slidenum">
              <a:rPr lang="es-MX" smtClean="0"/>
              <a:pPr/>
              <a:t>‹Nº›</a:t>
            </a:fld>
            <a:endParaRPr lang="es-MX"/>
          </a:p>
        </p:txBody>
      </p:sp>
    </p:spTree>
    <p:extLst>
      <p:ext uri="{BB962C8B-B14F-4D97-AF65-F5344CB8AC3E}">
        <p14:creationId xmlns:p14="http://schemas.microsoft.com/office/powerpoint/2010/main" xmlns="" val="158730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texto"/>
          <p:cNvSpPr>
            <a:spLocks noGrp="1"/>
          </p:cNvSpPr>
          <p:nvPr>
            <p:ph type="body" idx="1"/>
          </p:nvPr>
        </p:nvSpPr>
        <p:spPr/>
        <p:txBody>
          <a:bodyPr/>
          <a:lstStyle/>
          <a:p>
            <a:endParaRPr lang="es-MX"/>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96375" cy="545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9 Título"/>
          <p:cNvSpPr>
            <a:spLocks noGrp="1"/>
          </p:cNvSpPr>
          <p:nvPr>
            <p:ph type="title"/>
          </p:nvPr>
        </p:nvSpPr>
        <p:spPr>
          <a:xfrm>
            <a:off x="661987" y="5085184"/>
            <a:ext cx="7772400" cy="1362075"/>
          </a:xfrm>
        </p:spPr>
        <p:txBody>
          <a:bodyPr>
            <a:normAutofit fontScale="90000"/>
          </a:bodyPr>
          <a:lstStyle/>
          <a:p>
            <a:pPr algn="ctr"/>
            <a:r>
              <a:rPr lang="es-MX" dirty="0"/>
              <a:t>Gobierno de Zapopan</a:t>
            </a:r>
            <a:br>
              <a:rPr lang="es-MX" dirty="0"/>
            </a:br>
            <a:r>
              <a:rPr lang="es-MX" dirty="0">
                <a:solidFill>
                  <a:srgbClr val="7030A0"/>
                </a:solidFill>
              </a:rPr>
              <a:t>Ley de Ingresos 2018</a:t>
            </a:r>
            <a:r>
              <a:rPr lang="es-MX" dirty="0"/>
              <a:t/>
            </a:r>
            <a:br>
              <a:rPr lang="es-MX" dirty="0"/>
            </a:br>
            <a:r>
              <a:rPr lang="es-MX" dirty="0"/>
              <a:t>Formato </a:t>
            </a:r>
            <a:r>
              <a:rPr lang="es-MX" dirty="0" smtClean="0"/>
              <a:t>Ciudadano</a:t>
            </a:r>
            <a:endParaRPr lang="es-MX" dirty="0"/>
          </a:p>
        </p:txBody>
      </p:sp>
      <p:pic>
        <p:nvPicPr>
          <p:cNvPr id="13" name="1 Imagen" descr="post predial enero febrero-01.png"/>
          <p:cNvPicPr/>
          <p:nvPr/>
        </p:nvPicPr>
        <p:blipFill>
          <a:blip r:embed="rId3" cstate="print"/>
          <a:srcRect l="3938" t="43303" r="3742" b="56521"/>
          <a:stretch>
            <a:fillRect/>
          </a:stretch>
        </p:blipFill>
        <p:spPr bwMode="auto">
          <a:xfrm>
            <a:off x="0" y="6759575"/>
            <a:ext cx="9097200" cy="98425"/>
          </a:xfrm>
          <a:prstGeom prst="rect">
            <a:avLst/>
          </a:prstGeom>
        </p:spPr>
      </p:pic>
      <p:pic>
        <p:nvPicPr>
          <p:cNvPr id="6" name="Imagen1" descr="Sin título-1-01.png"/>
          <p:cNvPicPr/>
          <p:nvPr/>
        </p:nvPicPr>
        <p:blipFill>
          <a:blip r:embed="rId4" cstate="print">
            <a:lum bright="-40000"/>
          </a:blip>
          <a:stretch>
            <a:fillRect/>
          </a:stretch>
        </p:blipFill>
        <p:spPr bwMode="auto">
          <a:xfrm>
            <a:off x="7380312" y="5474841"/>
            <a:ext cx="1576705" cy="1104900"/>
          </a:xfrm>
          <a:prstGeom prst="rect">
            <a:avLst/>
          </a:prstGeom>
        </p:spPr>
      </p:pic>
    </p:spTree>
    <p:extLst>
      <p:ext uri="{BB962C8B-B14F-4D97-AF65-F5344CB8AC3E}">
        <p14:creationId xmlns:p14="http://schemas.microsoft.com/office/powerpoint/2010/main" xmlns="" val="31950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CONTRIBUCIONES DE MEJORAS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340768"/>
            <a:ext cx="6226432" cy="2016224"/>
          </a:xfrm>
        </p:spPr>
        <p:txBody>
          <a:bodyPr>
            <a:normAutofit fontScale="70000" lnSpcReduction="20000"/>
          </a:bodyPr>
          <a:lstStyle/>
          <a:p>
            <a:pPr marL="0" indent="0" algn="just">
              <a:buNone/>
            </a:pPr>
            <a:r>
              <a:rPr lang="es-MX" dirty="0"/>
              <a:t>Las </a:t>
            </a:r>
            <a:r>
              <a:rPr lang="es-MX" b="1" dirty="0"/>
              <a:t>Contribuciones de Mejora </a:t>
            </a:r>
            <a:r>
              <a:rPr lang="es-MX" dirty="0"/>
              <a:t>son aportaciones que hacen los propietarios de inmuebles, por alguna obra o servicio en mejora al entorno inmueble. Esto quiere decir que hay un aumento en el valor de los bienes inmuebles como consecuencia de realizar obras públicas o la ampliación de servicios públicos.</a:t>
            </a:r>
          </a:p>
        </p:txBody>
      </p:sp>
      <p:pic>
        <p:nvPicPr>
          <p:cNvPr id="5" name="4 Imagen"/>
          <p:cNvPicPr/>
          <p:nvPr/>
        </p:nvPicPr>
        <p:blipFill>
          <a:blip r:embed="rId3" cstate="print">
            <a:extLst>
              <a:ext uri="{28A0092B-C50C-407E-A947-70E740481C1C}">
                <a14:useLocalDpi xmlns:a14="http://schemas.microsoft.com/office/drawing/2010/main" xmlns="" val="0"/>
              </a:ext>
            </a:extLst>
          </a:blip>
          <a:stretch>
            <a:fillRect/>
          </a:stretch>
        </p:blipFill>
        <p:spPr>
          <a:xfrm>
            <a:off x="6629722" y="1484784"/>
            <a:ext cx="2190750" cy="1656184"/>
          </a:xfrm>
          <a:prstGeom prst="rect">
            <a:avLst/>
          </a:prstGeom>
        </p:spPr>
      </p:pic>
      <p:sp>
        <p:nvSpPr>
          <p:cNvPr id="3" name="2 Rectángulo"/>
          <p:cNvSpPr/>
          <p:nvPr/>
        </p:nvSpPr>
        <p:spPr>
          <a:xfrm>
            <a:off x="467544" y="3284984"/>
            <a:ext cx="7848872" cy="830997"/>
          </a:xfrm>
          <a:prstGeom prst="rect">
            <a:avLst/>
          </a:prstGeom>
        </p:spPr>
        <p:txBody>
          <a:bodyPr wrap="square">
            <a:spAutoFit/>
          </a:bodyPr>
          <a:lstStyle/>
          <a:p>
            <a:pPr algn="just"/>
            <a:r>
              <a:rPr lang="es-MX" sz="2300" dirty="0"/>
              <a:t>Para el año </a:t>
            </a:r>
            <a:r>
              <a:rPr lang="es-MX" sz="2300" b="1" dirty="0"/>
              <a:t>2018</a:t>
            </a:r>
            <a:r>
              <a:rPr lang="es-MX" sz="2300" dirty="0"/>
              <a:t> se estima que se invertirá un monto total de </a:t>
            </a:r>
            <a:r>
              <a:rPr lang="es-MX" sz="2300" b="1" dirty="0"/>
              <a:t>$26,576,255 pesos </a:t>
            </a:r>
            <a:r>
              <a:rPr lang="es-MX" sz="2300" dirty="0"/>
              <a:t>en contribuciones de obras públicas</a:t>
            </a:r>
            <a:r>
              <a:rPr lang="es-MX" sz="2300" dirty="0" smtClean="0"/>
              <a:t>.</a:t>
            </a:r>
            <a:r>
              <a:rPr lang="es-MX" sz="2500" dirty="0"/>
              <a:t> </a:t>
            </a:r>
          </a:p>
        </p:txBody>
      </p:sp>
      <p:pic>
        <p:nvPicPr>
          <p:cNvPr id="7" name="6 Imagen"/>
          <p:cNvPicPr/>
          <p:nvPr/>
        </p:nvPicPr>
        <p:blipFill>
          <a:blip r:embed="rId4" cstate="print">
            <a:extLst>
              <a:ext uri="{28A0092B-C50C-407E-A947-70E740481C1C}">
                <a14:useLocalDpi xmlns:a14="http://schemas.microsoft.com/office/drawing/2010/main" xmlns="" val="0"/>
              </a:ext>
            </a:extLst>
          </a:blip>
          <a:stretch>
            <a:fillRect/>
          </a:stretch>
        </p:blipFill>
        <p:spPr>
          <a:xfrm>
            <a:off x="1315867" y="4288864"/>
            <a:ext cx="6465465" cy="2236479"/>
          </a:xfrm>
          <a:prstGeom prst="rect">
            <a:avLst/>
          </a:prstGeom>
        </p:spPr>
      </p:pic>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PRODUCTOS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196752"/>
            <a:ext cx="8229600" cy="2088232"/>
          </a:xfrm>
        </p:spPr>
        <p:txBody>
          <a:bodyPr>
            <a:normAutofit fontScale="70000" lnSpcReduction="20000"/>
          </a:bodyPr>
          <a:lstStyle/>
          <a:p>
            <a:pPr marL="0" indent="0" algn="just">
              <a:buNone/>
            </a:pPr>
            <a:r>
              <a:rPr lang="es-MX" dirty="0"/>
              <a:t>Los ingresos de los </a:t>
            </a:r>
            <a:r>
              <a:rPr lang="es-MX" b="1" dirty="0"/>
              <a:t>productos</a:t>
            </a:r>
            <a:r>
              <a:rPr lang="es-MX" dirty="0"/>
              <a:t> se componen de los cobros que hace el Municipio por el aprovechamiento y/o explotación de los </a:t>
            </a:r>
            <a:r>
              <a:rPr lang="es-MX" b="1" dirty="0"/>
              <a:t>bienes patrimoniales</a:t>
            </a:r>
            <a:r>
              <a:rPr lang="es-MX" dirty="0"/>
              <a:t>.</a:t>
            </a:r>
          </a:p>
          <a:p>
            <a:pPr marL="0" indent="0" algn="just">
              <a:buNone/>
            </a:pPr>
            <a:r>
              <a:rPr lang="es-MX" dirty="0"/>
              <a:t>Algunos ejemplos de ingresos derivados de productos son aquellos que provienen de concesiones, de explotación o arrendamiento de bienes inmuebles (edificios, mercados, centros comerciales) y de la venta de bienes muebles e inmuebles. </a:t>
            </a:r>
          </a:p>
          <a:p>
            <a:endParaRPr lang="es-MX" dirty="0"/>
          </a:p>
        </p:txBody>
      </p:sp>
      <p:graphicFrame>
        <p:nvGraphicFramePr>
          <p:cNvPr id="5" name="4 Gráfico"/>
          <p:cNvGraphicFramePr/>
          <p:nvPr>
            <p:extLst>
              <p:ext uri="{D42A27DB-BD31-4B8C-83A1-F6EECF244321}">
                <p14:modId xmlns:p14="http://schemas.microsoft.com/office/powerpoint/2010/main" xmlns="" val="226332616"/>
              </p:ext>
            </p:extLst>
          </p:nvPr>
        </p:nvGraphicFramePr>
        <p:xfrm>
          <a:off x="1187624" y="3284984"/>
          <a:ext cx="6961376" cy="2953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APROVECHAMIENTOS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196752"/>
            <a:ext cx="8229600" cy="1224136"/>
          </a:xfrm>
        </p:spPr>
        <p:txBody>
          <a:bodyPr>
            <a:normAutofit/>
          </a:bodyPr>
          <a:lstStyle/>
          <a:p>
            <a:pPr algn="just"/>
            <a:r>
              <a:rPr lang="es-MX" sz="2200" dirty="0"/>
              <a:t>Son todos los ingresos de la </a:t>
            </a:r>
            <a:r>
              <a:rPr lang="es-MX" sz="2200" b="1" dirty="0"/>
              <a:t>Hacienda Pública Municipal </a:t>
            </a:r>
            <a:r>
              <a:rPr lang="es-MX" sz="2200" dirty="0"/>
              <a:t>que no quedan comprendidos dentro de la clasificación de impuestos, derechos, productos y participaciones.</a:t>
            </a:r>
          </a:p>
          <a:p>
            <a:endParaRPr lang="es-MX" sz="2200" dirty="0"/>
          </a:p>
        </p:txBody>
      </p:sp>
      <p:graphicFrame>
        <p:nvGraphicFramePr>
          <p:cNvPr id="5" name="4 Gráfico"/>
          <p:cNvGraphicFramePr/>
          <p:nvPr>
            <p:extLst>
              <p:ext uri="{D42A27DB-BD31-4B8C-83A1-F6EECF244321}">
                <p14:modId xmlns:p14="http://schemas.microsoft.com/office/powerpoint/2010/main" xmlns="" val="1877905813"/>
              </p:ext>
            </p:extLst>
          </p:nvPr>
        </p:nvGraphicFramePr>
        <p:xfrm>
          <a:off x="948200" y="2708920"/>
          <a:ext cx="7200800" cy="3423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sz="3600" dirty="0" smtClean="0">
                <a:solidFill>
                  <a:srgbClr val="7030A0"/>
                </a:solidFill>
              </a:rPr>
              <a:t>RECURSOS DE LOS GOBIERNOS FEDERAL Y ESTATAL</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412776"/>
            <a:ext cx="8229600" cy="1512168"/>
          </a:xfrm>
        </p:spPr>
        <p:txBody>
          <a:bodyPr>
            <a:normAutofit fontScale="92500" lnSpcReduction="20000"/>
          </a:bodyPr>
          <a:lstStyle/>
          <a:p>
            <a:pPr marL="0" indent="0">
              <a:buNone/>
            </a:pPr>
            <a:r>
              <a:rPr lang="es-MX" sz="2200" b="1" cap="small" dirty="0"/>
              <a:t>Participaciones y Aportaciones (Fondos)</a:t>
            </a:r>
            <a:endParaRPr lang="es-MX" sz="2200" dirty="0"/>
          </a:p>
          <a:p>
            <a:pPr marL="0" indent="0">
              <a:buNone/>
            </a:pPr>
            <a:r>
              <a:rPr lang="es-MX" sz="2200" dirty="0" smtClean="0"/>
              <a:t>Son </a:t>
            </a:r>
            <a:r>
              <a:rPr lang="es-MX" sz="2200" dirty="0"/>
              <a:t>los porcentajes de la </a:t>
            </a:r>
            <a:r>
              <a:rPr lang="es-MX" sz="2200" b="1" dirty="0"/>
              <a:t>Recaudación de la Federación Participable (RFP)</a:t>
            </a:r>
            <a:r>
              <a:rPr lang="es-MX" sz="2200" dirty="0"/>
              <a:t>, que las leyes federales y estatales conceden a los municipios. Este concepto es de gran importancia para los municipios, ya que representa una fuente de ingresos de gran </a:t>
            </a:r>
            <a:r>
              <a:rPr lang="es-MX" sz="2200" dirty="0" smtClean="0"/>
              <a:t>importancia.  </a:t>
            </a:r>
            <a:endParaRPr lang="es-MX" sz="2200" dirty="0"/>
          </a:p>
          <a:p>
            <a:endParaRPr lang="es-MX" sz="2200" dirty="0"/>
          </a:p>
        </p:txBody>
      </p:sp>
      <p:graphicFrame>
        <p:nvGraphicFramePr>
          <p:cNvPr id="5" name="4 Gráfico"/>
          <p:cNvGraphicFramePr/>
          <p:nvPr>
            <p:extLst>
              <p:ext uri="{D42A27DB-BD31-4B8C-83A1-F6EECF244321}">
                <p14:modId xmlns:p14="http://schemas.microsoft.com/office/powerpoint/2010/main" xmlns="" val="1066166053"/>
              </p:ext>
            </p:extLst>
          </p:nvPr>
        </p:nvGraphicFramePr>
        <p:xfrm>
          <a:off x="1187624" y="2852936"/>
          <a:ext cx="6552728"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3" name="2 Rectángulo"/>
          <p:cNvSpPr/>
          <p:nvPr/>
        </p:nvSpPr>
        <p:spPr>
          <a:xfrm>
            <a:off x="755576" y="5818038"/>
            <a:ext cx="7704856" cy="646331"/>
          </a:xfrm>
          <a:prstGeom prst="rect">
            <a:avLst/>
          </a:prstGeom>
        </p:spPr>
        <p:txBody>
          <a:bodyPr wrap="square">
            <a:spAutoFit/>
          </a:bodyPr>
          <a:lstStyle/>
          <a:p>
            <a:r>
              <a:rPr lang="es-MX" dirty="0"/>
              <a:t>Las </a:t>
            </a:r>
            <a:r>
              <a:rPr lang="es-MX" b="1" dirty="0"/>
              <a:t>Participaciones y Aportaciones</a:t>
            </a:r>
            <a:r>
              <a:rPr lang="es-MX" dirty="0"/>
              <a:t> provienen de fondos etiquetados destinados a programas sociales.</a:t>
            </a:r>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solidFill>
                  <a:srgbClr val="7030A0"/>
                </a:solidFill>
              </a:rPr>
              <a:t>TRANSFERENCIAS, ASIGNACIONES, SUBSIDIOS Y OTRAS AYUDAS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484785"/>
            <a:ext cx="8229600" cy="2520279"/>
          </a:xfrm>
        </p:spPr>
        <p:txBody>
          <a:bodyPr>
            <a:normAutofit fontScale="55000" lnSpcReduction="20000"/>
          </a:bodyPr>
          <a:lstStyle/>
          <a:p>
            <a:pPr marL="0" indent="0" algn="just">
              <a:buNone/>
            </a:pPr>
            <a:r>
              <a:rPr lang="es-MX" dirty="0"/>
              <a:t>Los ingresos por concepto de </a:t>
            </a:r>
            <a:r>
              <a:rPr lang="es-MX" b="1" dirty="0"/>
              <a:t>Transferencias, Subsidios y Otras Ayudas Sociales</a:t>
            </a:r>
            <a:r>
              <a:rPr lang="es-MX" dirty="0"/>
              <a:t> se perciben por: </a:t>
            </a:r>
          </a:p>
          <a:p>
            <a:pPr marL="0" lvl="0" indent="0" algn="just">
              <a:buNone/>
            </a:pPr>
            <a:r>
              <a:rPr lang="es-MX" dirty="0"/>
              <a:t>	</a:t>
            </a:r>
            <a:r>
              <a:rPr lang="es-MX" dirty="0" smtClean="0"/>
              <a:t>i)	Donativos </a:t>
            </a:r>
            <a:r>
              <a:rPr lang="es-MX" dirty="0"/>
              <a:t>a favor del Municipio; </a:t>
            </a:r>
          </a:p>
          <a:p>
            <a:pPr marL="0" lvl="0" indent="0" algn="just">
              <a:buNone/>
            </a:pPr>
            <a:r>
              <a:rPr lang="es-MX" dirty="0" smtClean="0"/>
              <a:t>	ii)	Subsidios </a:t>
            </a:r>
            <a:r>
              <a:rPr lang="es-MX" dirty="0"/>
              <a:t>de los gobiernos Federal y </a:t>
            </a:r>
            <a:r>
              <a:rPr lang="es-MX" dirty="0" smtClean="0"/>
              <a:t>Estatal</a:t>
            </a:r>
            <a:r>
              <a:rPr lang="es-MX" dirty="0"/>
              <a:t>; </a:t>
            </a:r>
            <a:endParaRPr lang="es-MX" dirty="0" smtClean="0"/>
          </a:p>
          <a:p>
            <a:pPr marL="0" lvl="0" indent="0" algn="just">
              <a:buNone/>
            </a:pPr>
            <a:r>
              <a:rPr lang="es-MX" dirty="0" smtClean="0"/>
              <a:t>	iii)	Aportaciones de los gobiernos Federal y Estatal para obra 		social; y </a:t>
            </a:r>
          </a:p>
          <a:p>
            <a:pPr marL="0" lvl="0" indent="0" algn="just">
              <a:buNone/>
            </a:pPr>
            <a:r>
              <a:rPr lang="es-MX" dirty="0" smtClean="0"/>
              <a:t>	iv)	De </a:t>
            </a:r>
            <a:r>
              <a:rPr lang="es-MX" dirty="0"/>
              <a:t>otras ayudas no especificadas. </a:t>
            </a:r>
          </a:p>
          <a:p>
            <a:pPr marL="0" indent="0" algn="just">
              <a:buNone/>
            </a:pPr>
            <a:r>
              <a:rPr lang="es-MX" dirty="0"/>
              <a:t>De este modo, el Ayuntamiento de Zapopan recibirá para el año fiscal 2018 </a:t>
            </a:r>
            <a:r>
              <a:rPr lang="es-MX" b="1" dirty="0"/>
              <a:t>$67,859 pesos </a:t>
            </a:r>
            <a:r>
              <a:rPr lang="es-MX" dirty="0"/>
              <a:t>de donativos</a:t>
            </a:r>
            <a:r>
              <a:rPr lang="es-MX" dirty="0" smtClean="0"/>
              <a:t>.</a:t>
            </a:r>
            <a:endParaRPr lang="es-MX" dirty="0"/>
          </a:p>
        </p:txBody>
      </p:sp>
      <p:sp>
        <p:nvSpPr>
          <p:cNvPr id="5" name="3 Título"/>
          <p:cNvSpPr txBox="1">
            <a:spLocks/>
          </p:cNvSpPr>
          <p:nvPr/>
        </p:nvSpPr>
        <p:spPr>
          <a:xfrm>
            <a:off x="609600" y="3933056"/>
            <a:ext cx="3386336"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600" dirty="0" smtClean="0">
                <a:solidFill>
                  <a:srgbClr val="7030A0"/>
                </a:solidFill>
              </a:rPr>
              <a:t>CONCLUCIONES</a:t>
            </a:r>
            <a:endParaRPr lang="es-MX" sz="3600" dirty="0">
              <a:solidFill>
                <a:srgbClr val="7030A0"/>
              </a:solidFill>
            </a:endParaRPr>
          </a:p>
        </p:txBody>
      </p:sp>
      <p:sp>
        <p:nvSpPr>
          <p:cNvPr id="3" name="2 Rectángulo"/>
          <p:cNvSpPr/>
          <p:nvPr/>
        </p:nvSpPr>
        <p:spPr>
          <a:xfrm>
            <a:off x="2302768" y="4615968"/>
            <a:ext cx="6445696" cy="1754326"/>
          </a:xfrm>
          <a:prstGeom prst="rect">
            <a:avLst/>
          </a:prstGeom>
        </p:spPr>
        <p:txBody>
          <a:bodyPr wrap="square">
            <a:spAutoFit/>
          </a:bodyPr>
          <a:lstStyle/>
          <a:p>
            <a:pPr algn="just"/>
            <a:r>
              <a:rPr lang="es-MX" dirty="0"/>
              <a:t>Gracias a las aportaciones de los contribuyentes, como Gobierno de Zapopan podemos destinar los recursos públicos al mejoramiento de la calidad de vida de los ciudadanos, así como a seguir invirtiendo en los temas más importantes tales como seguridad pública, protección civil, servicios públicos, recolección de basura, pavimentación, entre </a:t>
            </a:r>
            <a:r>
              <a:rPr lang="es-MX" dirty="0" smtClean="0"/>
              <a:t>otros.</a:t>
            </a:r>
            <a:endParaRPr lang="es-MX" dirty="0"/>
          </a:p>
        </p:txBody>
      </p:sp>
      <p:pic>
        <p:nvPicPr>
          <p:cNvPr id="7" name="6 Imagen"/>
          <p:cNvPicPr/>
          <p:nvPr/>
        </p:nvPicPr>
        <p:blipFill>
          <a:blip r:embed="rId3" cstate="print">
            <a:extLst>
              <a:ext uri="{28A0092B-C50C-407E-A947-70E740481C1C}">
                <a14:useLocalDpi xmlns:a14="http://schemas.microsoft.com/office/drawing/2010/main" xmlns="" val="0"/>
              </a:ext>
            </a:extLst>
          </a:blip>
          <a:stretch>
            <a:fillRect/>
          </a:stretch>
        </p:blipFill>
        <p:spPr>
          <a:xfrm>
            <a:off x="395536" y="4715851"/>
            <a:ext cx="1711102" cy="1554559"/>
          </a:xfrm>
          <a:prstGeom prst="rect">
            <a:avLst/>
          </a:prstGeom>
        </p:spPr>
      </p:pic>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772816"/>
            <a:ext cx="8229600" cy="4525963"/>
          </a:xfrm>
        </p:spPr>
        <p:txBody>
          <a:bodyPr/>
          <a:lstStyle/>
          <a:p>
            <a:endParaRPr lang="es-MX"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772816"/>
            <a:ext cx="8229600" cy="4525963"/>
          </a:xfrm>
        </p:spPr>
        <p:txBody>
          <a:bodyPr/>
          <a:lstStyle/>
          <a:p>
            <a:endParaRPr lang="es-MX"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772816"/>
            <a:ext cx="8229600" cy="4525963"/>
          </a:xfrm>
        </p:spPr>
        <p:txBody>
          <a:bodyPr/>
          <a:lstStyle/>
          <a:p>
            <a:endParaRPr lang="es-MX"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772816"/>
            <a:ext cx="8229600" cy="4525963"/>
          </a:xfrm>
        </p:spPr>
        <p:txBody>
          <a:bodyPr/>
          <a:lstStyle/>
          <a:p>
            <a:endParaRPr lang="es-MX"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cap="small" dirty="0">
                <a:solidFill>
                  <a:srgbClr val="7030A0"/>
                </a:solidFill>
              </a:rPr>
              <a:t>¿Qué es un documento </a:t>
            </a:r>
            <a:r>
              <a:rPr lang="es-MX" cap="small" dirty="0" smtClean="0">
                <a:solidFill>
                  <a:srgbClr val="7030A0"/>
                </a:solidFill>
              </a:rPr>
              <a:t>ciudadano?</a:t>
            </a:r>
            <a:endParaRPr lang="es-MX" dirty="0">
              <a:solidFill>
                <a:srgbClr val="7030A0"/>
              </a:solidFill>
            </a:endParaRPr>
          </a:p>
        </p:txBody>
      </p:sp>
      <p:sp>
        <p:nvSpPr>
          <p:cNvPr id="5" name="4 Marcador de contenido"/>
          <p:cNvSpPr>
            <a:spLocks noGrp="1"/>
          </p:cNvSpPr>
          <p:nvPr>
            <p:ph idx="1"/>
          </p:nvPr>
        </p:nvSpPr>
        <p:spPr>
          <a:xfrm>
            <a:off x="457200" y="1600201"/>
            <a:ext cx="8219256" cy="2188839"/>
          </a:xfrm>
        </p:spPr>
        <p:txBody>
          <a:bodyPr>
            <a:normAutofit fontScale="85000" lnSpcReduction="10000"/>
          </a:bodyPr>
          <a:lstStyle/>
          <a:p>
            <a:endParaRPr lang="es-MX" dirty="0" smtClean="0"/>
          </a:p>
          <a:p>
            <a:pPr marL="0" indent="0" algn="just">
              <a:buNone/>
            </a:pPr>
            <a:r>
              <a:rPr lang="es-MX" sz="2500" dirty="0" smtClean="0"/>
              <a:t>Es </a:t>
            </a:r>
            <a:r>
              <a:rPr lang="es-MX" sz="2500" dirty="0"/>
              <a:t>una explicación breve y en términos sencillos que permite comunicar conceptos e información especializada de interés general. De esta forma es posible informar de una manera clara los principales objetivos, asignaciones de recursos, acciones y resultados alcanzados con lo que se busca que la ciudadanía se involucre en los asuntos públicos. </a:t>
            </a:r>
          </a:p>
        </p:txBody>
      </p:sp>
      <p:sp>
        <p:nvSpPr>
          <p:cNvPr id="10" name="9 Rectángulo"/>
          <p:cNvSpPr/>
          <p:nvPr/>
        </p:nvSpPr>
        <p:spPr>
          <a:xfrm>
            <a:off x="539552" y="3861048"/>
            <a:ext cx="4680520" cy="1754326"/>
          </a:xfrm>
          <a:prstGeom prst="rect">
            <a:avLst/>
          </a:prstGeom>
        </p:spPr>
        <p:txBody>
          <a:bodyPr wrap="square">
            <a:spAutoFit/>
          </a:bodyPr>
          <a:lstStyle/>
          <a:p>
            <a:pPr algn="just"/>
            <a:r>
              <a:rPr lang="es-MX" dirty="0" smtClean="0"/>
              <a:t>En este documento se presenta la </a:t>
            </a:r>
            <a:r>
              <a:rPr lang="es-MX" b="1" dirty="0" smtClean="0"/>
              <a:t>Ley de Ingresos del Municipio de Zapopan para el año fiscal 2018</a:t>
            </a:r>
            <a:r>
              <a:rPr lang="es-MX" dirty="0" smtClean="0"/>
              <a:t> en un </a:t>
            </a:r>
            <a:r>
              <a:rPr lang="es-MX" b="1" dirty="0" smtClean="0"/>
              <a:t>formato</a:t>
            </a:r>
            <a:r>
              <a:rPr lang="es-MX" dirty="0" smtClean="0"/>
              <a:t> </a:t>
            </a:r>
            <a:r>
              <a:rPr lang="es-MX" b="1" dirty="0" smtClean="0"/>
              <a:t>ciudadano</a:t>
            </a:r>
            <a:r>
              <a:rPr lang="es-MX" dirty="0" smtClean="0"/>
              <a:t> para dar a conocer, de forma clara y sencilla, cómo el Gobierno del Ayuntamiento de Zapopan </a:t>
            </a:r>
            <a:r>
              <a:rPr lang="es-MX" b="1" dirty="0" smtClean="0"/>
              <a:t>obtiene sus ingresos</a:t>
            </a:r>
            <a:r>
              <a:rPr lang="es-MX" dirty="0" smtClean="0"/>
              <a:t> a través de diferentes vías. </a:t>
            </a:r>
            <a:endParaRPr lang="es-MX" dirty="0"/>
          </a:p>
        </p:txBody>
      </p:sp>
      <p:pic>
        <p:nvPicPr>
          <p:cNvPr id="11" name="10 Imagen"/>
          <p:cNvPicPr/>
          <p:nvPr/>
        </p:nvPicPr>
        <p:blipFill rotWithShape="1">
          <a:blip r:embed="rId2" cstate="print">
            <a:extLst>
              <a:ext uri="{28A0092B-C50C-407E-A947-70E740481C1C}">
                <a14:useLocalDpi xmlns:a14="http://schemas.microsoft.com/office/drawing/2010/main" xmlns="" val="0"/>
              </a:ext>
            </a:extLst>
          </a:blip>
          <a:srcRect l="18860" t="14731" r="18050" b="27472"/>
          <a:stretch/>
        </p:blipFill>
        <p:spPr bwMode="auto">
          <a:xfrm>
            <a:off x="5364088" y="3789040"/>
            <a:ext cx="3538303" cy="2802255"/>
          </a:xfrm>
          <a:prstGeom prst="rect">
            <a:avLst/>
          </a:prstGeom>
          <a:ln>
            <a:noFill/>
          </a:ln>
          <a:extLst>
            <a:ext uri="{53640926-AAD7-44D8-BBD7-CCE9431645EC}">
              <a14:shadowObscured xmlns:a14="http://schemas.microsoft.com/office/drawing/2010/main" xmlns=""/>
            </a:ext>
          </a:extLst>
        </p:spPr>
      </p:pic>
      <p:pic>
        <p:nvPicPr>
          <p:cNvPr id="12" name="1 Imagen" descr="post predial enero febrero-01.png"/>
          <p:cNvPicPr/>
          <p:nvPr/>
        </p:nvPicPr>
        <p:blipFill>
          <a:blip r:embed="rId3" cstate="print"/>
          <a:srcRect l="3938" t="43303" r="3742" b="56521"/>
          <a:stretch>
            <a:fillRect/>
          </a:stretch>
        </p:blipFill>
        <p:spPr bwMode="auto">
          <a:xfrm>
            <a:off x="0" y="6759575"/>
            <a:ext cx="9097200" cy="98425"/>
          </a:xfrm>
          <a:prstGeom prst="rect">
            <a:avLst/>
          </a:prstGeom>
        </p:spPr>
      </p:pic>
    </p:spTree>
    <p:extLst>
      <p:ext uri="{BB962C8B-B14F-4D97-AF65-F5344CB8AC3E}">
        <p14:creationId xmlns:p14="http://schemas.microsoft.com/office/powerpoint/2010/main" xmlns="" val="224886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33800" y="260648"/>
            <a:ext cx="7882616" cy="1008112"/>
          </a:xfrm>
        </p:spPr>
        <p:txBody>
          <a:bodyPr>
            <a:noAutofit/>
          </a:bodyPr>
          <a:lstStyle/>
          <a:p>
            <a:r>
              <a:rPr lang="es-MX" sz="3600" kern="0" cap="all" dirty="0" smtClean="0">
                <a:solidFill>
                  <a:srgbClr val="7030A0"/>
                </a:solidFill>
                <a:effectLst/>
              </a:rPr>
              <a:t>¿Qué es la Ley de Ingresos y qué importancia tiene?</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6" name="5 Marcador de contenido"/>
          <p:cNvSpPr>
            <a:spLocks noGrp="1"/>
          </p:cNvSpPr>
          <p:nvPr>
            <p:ph idx="1"/>
          </p:nvPr>
        </p:nvSpPr>
        <p:spPr>
          <a:xfrm>
            <a:off x="457200" y="1600200"/>
            <a:ext cx="8435280" cy="2116832"/>
          </a:xfrm>
        </p:spPr>
        <p:txBody>
          <a:bodyPr>
            <a:noAutofit/>
          </a:bodyPr>
          <a:lstStyle/>
          <a:p>
            <a:pPr algn="just"/>
            <a:r>
              <a:rPr lang="es-MX" sz="1900" dirty="0"/>
              <a:t>La </a:t>
            </a:r>
            <a:r>
              <a:rPr lang="es-MX" sz="1900" b="1" dirty="0"/>
              <a:t>Ley de Ingresos</a:t>
            </a:r>
            <a:r>
              <a:rPr lang="es-MX" sz="1900" dirty="0"/>
              <a:t> es un </a:t>
            </a:r>
            <a:r>
              <a:rPr lang="es-MX" sz="1900" b="1" dirty="0"/>
              <a:t>documento jurídico</a:t>
            </a:r>
            <a:r>
              <a:rPr lang="es-MX" sz="1900" dirty="0"/>
              <a:t> que da facultades a los gobiernos municipales para </a:t>
            </a:r>
            <a:r>
              <a:rPr lang="es-MX" sz="1900" b="1" dirty="0"/>
              <a:t>cobrar los recursos públicos</a:t>
            </a:r>
            <a:r>
              <a:rPr lang="es-MX" sz="1900" dirty="0"/>
              <a:t> a los cuales tiene derechos con la finalidad de financiar las políticas públicas en materia de servicios públicos, seguridad, pavimentación, salud, mercados, etcétera. En la Ley de Ingresos se establecen, de una forma clara y precisa, los conceptos que representan los ingresos para Zapopan y las cantidades estimadas que recibirá el Ayuntamiento por cada uno de esos conceptos durante un año</a:t>
            </a:r>
            <a:r>
              <a:rPr lang="es-MX" sz="1900" dirty="0" smtClean="0"/>
              <a:t>.</a:t>
            </a:r>
            <a:endParaRPr lang="es-MX" sz="1900" dirty="0"/>
          </a:p>
        </p:txBody>
      </p:sp>
      <p:pic>
        <p:nvPicPr>
          <p:cNvPr id="7" name="6 Imagen"/>
          <p:cNvPicPr/>
          <p:nvPr/>
        </p:nvPicPr>
        <p:blipFill rotWithShape="1">
          <a:blip r:embed="rId3" cstate="print">
            <a:extLst>
              <a:ext uri="{28A0092B-C50C-407E-A947-70E740481C1C}">
                <a14:useLocalDpi xmlns:a14="http://schemas.microsoft.com/office/drawing/2010/main" xmlns="" val="0"/>
              </a:ext>
            </a:extLst>
          </a:blip>
          <a:srcRect l="25293" t="2586" r="21208" b="3468"/>
          <a:stretch/>
        </p:blipFill>
        <p:spPr bwMode="auto">
          <a:xfrm>
            <a:off x="875547" y="3787398"/>
            <a:ext cx="2376264" cy="2664296"/>
          </a:xfrm>
          <a:prstGeom prst="rect">
            <a:avLst/>
          </a:prstGeom>
          <a:ln>
            <a:noFill/>
          </a:ln>
          <a:extLst>
            <a:ext uri="{53640926-AAD7-44D8-BBD7-CCE9431645EC}">
              <a14:shadowObscured xmlns:a14="http://schemas.microsoft.com/office/drawing/2010/main" xmlns=""/>
            </a:ext>
          </a:extLst>
        </p:spPr>
      </p:pic>
      <p:sp>
        <p:nvSpPr>
          <p:cNvPr id="8" name="4 Marcador de contenido"/>
          <p:cNvSpPr txBox="1">
            <a:spLocks/>
          </p:cNvSpPr>
          <p:nvPr/>
        </p:nvSpPr>
        <p:spPr>
          <a:xfrm>
            <a:off x="3268858" y="3757635"/>
            <a:ext cx="5616624" cy="272382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1900" dirty="0" smtClean="0"/>
              <a:t>A través del artículo 115° de la Constitución Política de los Estados Unidos Mexicanos, se establece que el proyecto de esta Ley debe </a:t>
            </a:r>
            <a:r>
              <a:rPr lang="es-MX" sz="1900" b="1" dirty="0" smtClean="0"/>
              <a:t>ser elaborado </a:t>
            </a:r>
            <a:r>
              <a:rPr lang="es-MX" sz="1900" dirty="0" smtClean="0"/>
              <a:t>por la </a:t>
            </a:r>
            <a:r>
              <a:rPr lang="es-MX" sz="1900" b="1" dirty="0" smtClean="0"/>
              <a:t>Tesorería Municipal </a:t>
            </a:r>
            <a:r>
              <a:rPr lang="es-MX" sz="1900" dirty="0" smtClean="0"/>
              <a:t>y aprobado por el gobierno estatal de acuerdo a lo dispuesto en el artículo 89° de la Constitución Política del Estado de Jalisco, al artículo 12° de la Ley de Hacienda Municipal, así como el Código Fiscal de Jalisco y las demás disposiciones fiscales vigentes.</a:t>
            </a:r>
            <a:endParaRPr lang="es-MX" sz="1900" dirty="0"/>
          </a:p>
        </p:txBody>
      </p:sp>
    </p:spTree>
    <p:extLst>
      <p:ext uri="{BB962C8B-B14F-4D97-AF65-F5344CB8AC3E}">
        <p14:creationId xmlns:p14="http://schemas.microsoft.com/office/powerpoint/2010/main" xmlns="" val="241376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67643"/>
            <a:ext cx="3528392" cy="857101"/>
          </a:xfrm>
        </p:spPr>
        <p:txBody>
          <a:bodyPr>
            <a:noAutofit/>
          </a:bodyPr>
          <a:lstStyle/>
          <a:p>
            <a:r>
              <a:rPr lang="es-MX" sz="2000" dirty="0" smtClean="0">
                <a:solidFill>
                  <a:srgbClr val="7030A0"/>
                </a:solidFill>
              </a:rPr>
              <a:t>¿DE DONDE SE OBTIENEN LOS INGRESOS DEL MUNICIPIO?</a:t>
            </a:r>
            <a:endParaRPr lang="es-MX" sz="20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13" name="12 Marcador de contenido"/>
          <p:cNvSpPr>
            <a:spLocks noGrp="1"/>
          </p:cNvSpPr>
          <p:nvPr>
            <p:ph idx="1"/>
          </p:nvPr>
        </p:nvSpPr>
        <p:spPr>
          <a:xfrm>
            <a:off x="457200" y="1340768"/>
            <a:ext cx="3682752" cy="4824536"/>
          </a:xfrm>
        </p:spPr>
        <p:txBody>
          <a:bodyPr>
            <a:normAutofit/>
          </a:bodyPr>
          <a:lstStyle/>
          <a:p>
            <a:pPr algn="just"/>
            <a:r>
              <a:rPr lang="es-MX" sz="2000" dirty="0"/>
              <a:t>Una parte de los ingresos del Municipio provienen de su </a:t>
            </a:r>
            <a:r>
              <a:rPr lang="es-MX" sz="2000" b="1" dirty="0"/>
              <a:t>propia recaudación</a:t>
            </a:r>
            <a:r>
              <a:rPr lang="es-MX" sz="2000" dirty="0"/>
              <a:t>, la cual contiene los rubros de </a:t>
            </a:r>
            <a:r>
              <a:rPr lang="es-MX" sz="2000" i="1" dirty="0"/>
              <a:t>Impuestos, Contribuciones de Mejora, Derechos, Productos y Aprovechamientos</a:t>
            </a:r>
            <a:r>
              <a:rPr lang="es-MX" sz="2000" dirty="0"/>
              <a:t>. La otra parte de los ingresos provienen del </a:t>
            </a:r>
            <a:r>
              <a:rPr lang="es-MX" sz="2000" b="1" dirty="0"/>
              <a:t>Gobierno Estatal y Federal</a:t>
            </a:r>
            <a:r>
              <a:rPr lang="es-MX" sz="2000" dirty="0"/>
              <a:t> a través de complementos financieros denominados: </a:t>
            </a:r>
            <a:r>
              <a:rPr lang="es-MX" sz="2000" i="1" dirty="0"/>
              <a:t>Participaciones, Aportaciones</a:t>
            </a:r>
            <a:r>
              <a:rPr lang="es-MX" sz="2000" dirty="0"/>
              <a:t> así como </a:t>
            </a:r>
            <a:r>
              <a:rPr lang="es-MX" sz="2000" i="1" dirty="0"/>
              <a:t>Transferencias, Subsidios y Ayudas Sociales</a:t>
            </a:r>
            <a:r>
              <a:rPr lang="es-MX" sz="2000" dirty="0"/>
              <a:t>.</a:t>
            </a:r>
          </a:p>
          <a:p>
            <a:endParaRPr lang="es-MX" dirty="0"/>
          </a:p>
        </p:txBody>
      </p:sp>
      <p:sp>
        <p:nvSpPr>
          <p:cNvPr id="15" name="3 Título"/>
          <p:cNvSpPr txBox="1">
            <a:spLocks/>
          </p:cNvSpPr>
          <p:nvPr/>
        </p:nvSpPr>
        <p:spPr>
          <a:xfrm>
            <a:off x="4860032" y="419185"/>
            <a:ext cx="3888432" cy="7055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2000" dirty="0" smtClean="0">
                <a:solidFill>
                  <a:srgbClr val="7030A0"/>
                </a:solidFill>
              </a:rPr>
              <a:t>¿CUÁLES SON ALGUNOS DE LOS CONCEPTOS QUE CONTIENE LA LEY DE INGRESOS?</a:t>
            </a:r>
            <a:endParaRPr lang="es-MX" sz="2000" dirty="0">
              <a:solidFill>
                <a:srgbClr val="7030A0"/>
              </a:solidFill>
            </a:endParaRPr>
          </a:p>
        </p:txBody>
      </p:sp>
      <p:sp>
        <p:nvSpPr>
          <p:cNvPr id="16" name="15 Rectángulo"/>
          <p:cNvSpPr/>
          <p:nvPr/>
        </p:nvSpPr>
        <p:spPr>
          <a:xfrm>
            <a:off x="4860032" y="1268760"/>
            <a:ext cx="3024336" cy="2246769"/>
          </a:xfrm>
          <a:prstGeom prst="rect">
            <a:avLst/>
          </a:prstGeom>
        </p:spPr>
        <p:txBody>
          <a:bodyPr wrap="square">
            <a:spAutoFit/>
          </a:bodyPr>
          <a:lstStyle/>
          <a:p>
            <a:pPr lvl="0"/>
            <a:r>
              <a:rPr lang="es-MX" sz="2000" dirty="0"/>
              <a:t>Impuestos</a:t>
            </a:r>
            <a:r>
              <a:rPr lang="es-MX" sz="2000" dirty="0" smtClean="0"/>
              <a:t>;</a:t>
            </a:r>
            <a:endParaRPr lang="es-MX" sz="2000" dirty="0"/>
          </a:p>
          <a:p>
            <a:pPr lvl="0"/>
            <a:r>
              <a:rPr lang="es-MX" sz="2000" dirty="0"/>
              <a:t>Derechos;</a:t>
            </a:r>
          </a:p>
          <a:p>
            <a:pPr lvl="0"/>
            <a:r>
              <a:rPr lang="es-MX" sz="2000" dirty="0"/>
              <a:t>Productos;</a:t>
            </a:r>
          </a:p>
          <a:p>
            <a:pPr lvl="0"/>
            <a:r>
              <a:rPr lang="es-MX" sz="2000" dirty="0"/>
              <a:t>Aprovechamientos;</a:t>
            </a:r>
          </a:p>
          <a:p>
            <a:pPr lvl="0"/>
            <a:r>
              <a:rPr lang="es-MX" sz="2000" dirty="0"/>
              <a:t>Participaciones;</a:t>
            </a:r>
          </a:p>
          <a:p>
            <a:pPr lvl="0"/>
            <a:r>
              <a:rPr lang="es-MX" sz="2000" dirty="0"/>
              <a:t>Créditos; y</a:t>
            </a:r>
          </a:p>
          <a:p>
            <a:pPr lvl="0"/>
            <a:r>
              <a:rPr lang="es-MX" sz="2000" dirty="0"/>
              <a:t>Contribuciones especiales.</a:t>
            </a:r>
          </a:p>
        </p:txBody>
      </p:sp>
      <p:sp>
        <p:nvSpPr>
          <p:cNvPr id="17" name="3 Título"/>
          <p:cNvSpPr txBox="1">
            <a:spLocks/>
          </p:cNvSpPr>
          <p:nvPr/>
        </p:nvSpPr>
        <p:spPr>
          <a:xfrm>
            <a:off x="4860032" y="3573016"/>
            <a:ext cx="4032448"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2000" dirty="0" smtClean="0">
                <a:solidFill>
                  <a:srgbClr val="7030A0"/>
                </a:solidFill>
              </a:rPr>
              <a:t>¿COMO ME ENTERO DE LAS MODIFICACIONES DE LA LEY DE INGRESOS?</a:t>
            </a:r>
            <a:endParaRPr lang="es-MX" sz="2000" dirty="0">
              <a:solidFill>
                <a:srgbClr val="7030A0"/>
              </a:solidFill>
            </a:endParaRPr>
          </a:p>
        </p:txBody>
      </p:sp>
      <p:sp>
        <p:nvSpPr>
          <p:cNvPr id="18" name="17 Rectángulo"/>
          <p:cNvSpPr/>
          <p:nvPr/>
        </p:nvSpPr>
        <p:spPr>
          <a:xfrm>
            <a:off x="4932040" y="4581128"/>
            <a:ext cx="4104456" cy="1015663"/>
          </a:xfrm>
          <a:prstGeom prst="rect">
            <a:avLst/>
          </a:prstGeom>
        </p:spPr>
        <p:txBody>
          <a:bodyPr wrap="square">
            <a:spAutoFit/>
          </a:bodyPr>
          <a:lstStyle/>
          <a:p>
            <a:pPr algn="just"/>
            <a:r>
              <a:rPr lang="es-MX" sz="2000" dirty="0"/>
              <a:t>La información presentada en la Ley </a:t>
            </a:r>
            <a:r>
              <a:rPr lang="es-MX" sz="2000" dirty="0" smtClean="0"/>
              <a:t>de Ingresos </a:t>
            </a:r>
            <a:r>
              <a:rPr lang="es-MX" sz="2000" dirty="0"/>
              <a:t>se actualiza en el portal de </a:t>
            </a:r>
            <a:r>
              <a:rPr lang="es-MX" sz="2000" dirty="0" smtClean="0"/>
              <a:t>  internet    del   Ayuntamiento   de </a:t>
            </a:r>
            <a:endParaRPr lang="es-MX" sz="2000"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19636" y="332657"/>
            <a:ext cx="7896780" cy="1296144"/>
          </a:xfrm>
        </p:spPr>
        <p:txBody>
          <a:bodyPr>
            <a:normAutofit lnSpcReduction="10000"/>
          </a:bodyPr>
          <a:lstStyle/>
          <a:p>
            <a:pPr marL="0" indent="0" algn="just">
              <a:buNone/>
            </a:pPr>
            <a:r>
              <a:rPr lang="es-MX" sz="2000" dirty="0"/>
              <a:t>Zapopan cada vez que se lleva a cabo alguna modificación, ya sea por motivo de ingresos extraordinarios o a través de la creación o derogación de alguno de los impuestos, una vez que la modificación haya sido aprobada.</a:t>
            </a:r>
          </a:p>
          <a:p>
            <a:endParaRPr lang="es-MX" dirty="0"/>
          </a:p>
        </p:txBody>
      </p:sp>
      <p:sp>
        <p:nvSpPr>
          <p:cNvPr id="5" name="3 Título"/>
          <p:cNvSpPr txBox="1">
            <a:spLocks/>
          </p:cNvSpPr>
          <p:nvPr/>
        </p:nvSpPr>
        <p:spPr>
          <a:xfrm>
            <a:off x="395536" y="1484784"/>
            <a:ext cx="8064896"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MX" sz="3000" dirty="0" smtClean="0">
                <a:solidFill>
                  <a:srgbClr val="7030A0"/>
                </a:solidFill>
              </a:rPr>
              <a:t>¿COMO SE EMITE LA LEY DE INGRESOS DEL GOBIERNO DE ZAPOPAN?</a:t>
            </a:r>
            <a:endParaRPr lang="es-MX" sz="3000" dirty="0">
              <a:solidFill>
                <a:srgbClr val="7030A0"/>
              </a:solidFill>
            </a:endParaRPr>
          </a:p>
        </p:txBody>
      </p:sp>
      <p:graphicFrame>
        <p:nvGraphicFramePr>
          <p:cNvPr id="6" name="5 Diagrama"/>
          <p:cNvGraphicFramePr/>
          <p:nvPr>
            <p:extLst>
              <p:ext uri="{D42A27DB-BD31-4B8C-83A1-F6EECF244321}">
                <p14:modId xmlns:p14="http://schemas.microsoft.com/office/powerpoint/2010/main" xmlns="" val="136015190"/>
              </p:ext>
            </p:extLst>
          </p:nvPr>
        </p:nvGraphicFramePr>
        <p:xfrm>
          <a:off x="179512" y="2461612"/>
          <a:ext cx="8496944" cy="42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ORIGEN DE LOS RECURSOS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graphicFrame>
        <p:nvGraphicFramePr>
          <p:cNvPr id="7" name="6 Marcador de contenido"/>
          <p:cNvGraphicFramePr>
            <a:graphicFrameLocks noGrp="1"/>
          </p:cNvGraphicFramePr>
          <p:nvPr>
            <p:ph idx="1"/>
            <p:extLst>
              <p:ext uri="{D42A27DB-BD31-4B8C-83A1-F6EECF244321}">
                <p14:modId xmlns:p14="http://schemas.microsoft.com/office/powerpoint/2010/main" xmlns="" val="3757343440"/>
              </p:ext>
            </p:extLst>
          </p:nvPr>
        </p:nvGraphicFramePr>
        <p:xfrm>
          <a:off x="920444" y="2708920"/>
          <a:ext cx="7395972" cy="3417243"/>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611560" y="1364575"/>
            <a:ext cx="7848872" cy="1200329"/>
          </a:xfrm>
          <a:prstGeom prst="rect">
            <a:avLst/>
          </a:prstGeom>
        </p:spPr>
        <p:txBody>
          <a:bodyPr wrap="square">
            <a:spAutoFit/>
          </a:bodyPr>
          <a:lstStyle/>
          <a:p>
            <a:pPr algn="just"/>
            <a:r>
              <a:rPr lang="es-MX" dirty="0"/>
              <a:t>Durante el ejercicio fiscal que comprende desde el 1ro de enero de 2018 al 31 de diciembre de 2018, la </a:t>
            </a:r>
            <a:r>
              <a:rPr lang="es-MX" b="1" dirty="0"/>
              <a:t>Hacienda Pública del Municipio de Zapopan</a:t>
            </a:r>
            <a:r>
              <a:rPr lang="es-MX" dirty="0"/>
              <a:t> percibirá los ingresos necesarios para contribuir al gasto público con un estimado de </a:t>
            </a:r>
            <a:r>
              <a:rPr lang="es-MX" b="1" dirty="0"/>
              <a:t>$6,279,033,515.00 pesos.</a:t>
            </a:r>
            <a:endParaRPr lang="es-MX" dirty="0"/>
          </a:p>
        </p:txBody>
      </p:sp>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3600" dirty="0" smtClean="0">
                <a:solidFill>
                  <a:srgbClr val="7030A0"/>
                </a:solidFill>
              </a:rPr>
              <a:t>RECURSOS PROPIOS Y DEL GOBIERNO FEDERAL Y ESTATAL</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graphicFrame>
        <p:nvGraphicFramePr>
          <p:cNvPr id="5" name="4 Marcador de contenido"/>
          <p:cNvGraphicFramePr>
            <a:graphicFrameLocks noGrp="1"/>
          </p:cNvGraphicFramePr>
          <p:nvPr>
            <p:ph idx="1"/>
            <p:extLst>
              <p:ext uri="{D42A27DB-BD31-4B8C-83A1-F6EECF244321}">
                <p14:modId xmlns:p14="http://schemas.microsoft.com/office/powerpoint/2010/main" xmlns="" val="2675177186"/>
              </p:ext>
            </p:extLst>
          </p:nvPr>
        </p:nvGraphicFramePr>
        <p:xfrm>
          <a:off x="395536" y="1772816"/>
          <a:ext cx="4153064" cy="4032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xmlns="" val="2427187587"/>
              </p:ext>
            </p:extLst>
          </p:nvPr>
        </p:nvGraphicFramePr>
        <p:xfrm>
          <a:off x="4644008" y="1772816"/>
          <a:ext cx="4104456"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INGRESOS PROPIOS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2195736" y="1268760"/>
            <a:ext cx="6467664" cy="2088232"/>
          </a:xfrm>
        </p:spPr>
        <p:txBody>
          <a:bodyPr>
            <a:normAutofit fontScale="70000" lnSpcReduction="20000"/>
          </a:bodyPr>
          <a:lstStyle/>
          <a:p>
            <a:pPr marL="0" indent="0">
              <a:buNone/>
            </a:pPr>
            <a:r>
              <a:rPr lang="es-MX" b="1" cap="small" dirty="0"/>
              <a:t>Impuestos</a:t>
            </a:r>
            <a:endParaRPr lang="es-MX" dirty="0"/>
          </a:p>
          <a:p>
            <a:pPr marL="0" indent="0" algn="just">
              <a:buNone/>
            </a:pPr>
            <a:r>
              <a:rPr lang="es-MX" dirty="0" smtClean="0"/>
              <a:t>Los </a:t>
            </a:r>
            <a:r>
              <a:rPr lang="es-MX" dirty="0"/>
              <a:t>impuestos son las </a:t>
            </a:r>
            <a:r>
              <a:rPr lang="es-MX" b="1" dirty="0"/>
              <a:t>contribuciones en dinero o en especie</a:t>
            </a:r>
            <a:r>
              <a:rPr lang="es-MX" dirty="0"/>
              <a:t> que el Ayuntamiento cobra obligatoriamente a todas aquellas personas que las Leyes Fiscales consideran como </a:t>
            </a:r>
            <a:r>
              <a:rPr lang="es-MX" b="1" dirty="0"/>
              <a:t>contribuyentes</a:t>
            </a:r>
            <a:r>
              <a:rPr lang="es-MX" dirty="0"/>
              <a:t>. Uno de los impuestos más importantes para la recaudación municipal es el impuesto de patrimonio o </a:t>
            </a:r>
            <a:r>
              <a:rPr lang="es-MX" b="1" dirty="0"/>
              <a:t>predial</a:t>
            </a:r>
            <a:r>
              <a:rPr lang="es-MX" dirty="0"/>
              <a:t>.</a:t>
            </a:r>
          </a:p>
          <a:p>
            <a:endParaRPr lang="es-MX" dirty="0"/>
          </a:p>
        </p:txBody>
      </p:sp>
      <p:pic>
        <p:nvPicPr>
          <p:cNvPr id="5" name="4 Imagen"/>
          <p:cNvPicPr/>
          <p:nvPr/>
        </p:nvPicPr>
        <p:blipFill>
          <a:blip r:embed="rId3" cstate="print">
            <a:extLst>
              <a:ext uri="{BEBA8EAE-BF5A-486C-A8C5-ECC9F3942E4B}">
                <a14:imgProps xmlns:a14="http://schemas.microsoft.com/office/drawing/2010/main" xmlns="">
                  <a14:imgLayer r:embed="rId4">
                    <a14:imgEffect>
                      <a14:backgroundRemoval t="0" b="99221" l="7889" r="96288">
                        <a14:foregroundMark x1="51740" y1="17662" x2="51740" y2="17662"/>
                        <a14:foregroundMark x1="56613" y1="23636" x2="55684" y2="23636"/>
                        <a14:foregroundMark x1="57773" y1="20519" x2="57773" y2="20519"/>
                        <a14:foregroundMark x1="67749" y1="27273" x2="67749" y2="27273"/>
                        <a14:foregroundMark x1="62645" y1="17143" x2="62645" y2="17143"/>
                        <a14:foregroundMark x1="32251" y1="35325" x2="32251" y2="35325"/>
                        <a14:foregroundMark x1="22042" y1="26234" x2="20650" y2="25974"/>
                        <a14:backgroundMark x1="75406" y1="48831" x2="75406" y2="48831"/>
                      </a14:backgroundRemoval>
                    </a14:imgEffect>
                  </a14:imgLayer>
                </a14:imgProps>
              </a:ext>
              <a:ext uri="{28A0092B-C50C-407E-A947-70E740481C1C}">
                <a14:useLocalDpi xmlns:a14="http://schemas.microsoft.com/office/drawing/2010/main" xmlns="" val="0"/>
              </a:ext>
            </a:extLst>
          </a:blip>
          <a:stretch>
            <a:fillRect/>
          </a:stretch>
        </p:blipFill>
        <p:spPr>
          <a:xfrm>
            <a:off x="467544" y="1628800"/>
            <a:ext cx="1525270" cy="1362075"/>
          </a:xfrm>
          <a:prstGeom prst="rect">
            <a:avLst/>
          </a:prstGeom>
        </p:spPr>
      </p:pic>
      <p:graphicFrame>
        <p:nvGraphicFramePr>
          <p:cNvPr id="7" name="6 Gráfico"/>
          <p:cNvGraphicFramePr/>
          <p:nvPr>
            <p:extLst>
              <p:ext uri="{D42A27DB-BD31-4B8C-83A1-F6EECF244321}">
                <p14:modId xmlns:p14="http://schemas.microsoft.com/office/powerpoint/2010/main" xmlns="" val="450073536"/>
              </p:ext>
            </p:extLst>
          </p:nvPr>
        </p:nvGraphicFramePr>
        <p:xfrm>
          <a:off x="1403648" y="3501008"/>
          <a:ext cx="7200800" cy="2554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solidFill>
                  <a:srgbClr val="7030A0"/>
                </a:solidFill>
              </a:rPr>
              <a:t>DERECHOS</a:t>
            </a:r>
            <a:endParaRPr lang="es-MX" sz="3600" dirty="0">
              <a:solidFill>
                <a:srgbClr val="7030A0"/>
              </a:solidFill>
            </a:endParaRPr>
          </a:p>
        </p:txBody>
      </p:sp>
      <p:pic>
        <p:nvPicPr>
          <p:cNvPr id="12" name="1 Imagen" descr="post predial enero febrero-01.png"/>
          <p:cNvPicPr/>
          <p:nvPr/>
        </p:nvPicPr>
        <p:blipFill>
          <a:blip r:embed="rId2" cstate="print"/>
          <a:srcRect l="3938" t="43303" r="3742" b="56521"/>
          <a:stretch>
            <a:fillRect/>
          </a:stretch>
        </p:blipFill>
        <p:spPr bwMode="auto">
          <a:xfrm>
            <a:off x="0" y="6759575"/>
            <a:ext cx="9097200" cy="98425"/>
          </a:xfrm>
          <a:prstGeom prst="rect">
            <a:avLst/>
          </a:prstGeom>
        </p:spPr>
      </p:pic>
      <p:sp>
        <p:nvSpPr>
          <p:cNvPr id="2" name="1 Marcador de contenido"/>
          <p:cNvSpPr>
            <a:spLocks noGrp="1"/>
          </p:cNvSpPr>
          <p:nvPr>
            <p:ph idx="1"/>
          </p:nvPr>
        </p:nvSpPr>
        <p:spPr>
          <a:xfrm>
            <a:off x="433800" y="1196752"/>
            <a:ext cx="8229600" cy="1584176"/>
          </a:xfrm>
        </p:spPr>
        <p:txBody>
          <a:bodyPr>
            <a:normAutofit fontScale="85000" lnSpcReduction="20000"/>
          </a:bodyPr>
          <a:lstStyle/>
          <a:p>
            <a:pPr marL="0" indent="0" algn="just">
              <a:buNone/>
            </a:pPr>
            <a:r>
              <a:rPr lang="es-MX" sz="2800" dirty="0"/>
              <a:t>Los </a:t>
            </a:r>
            <a:r>
              <a:rPr lang="es-MX" sz="2800" b="1" dirty="0"/>
              <a:t>Derechos</a:t>
            </a:r>
            <a:r>
              <a:rPr lang="es-MX" sz="2800" dirty="0"/>
              <a:t> son los pagos que percibe el Municipio a cambio de la prestación de un </a:t>
            </a:r>
            <a:r>
              <a:rPr lang="es-MX" sz="2800" b="1" dirty="0"/>
              <a:t>servicio de carácter administrativo</a:t>
            </a:r>
            <a:r>
              <a:rPr lang="es-MX" sz="2800" dirty="0"/>
              <a:t>. Algunos ejemplos de ingresos por derechos son: expedición de documentos, servicios de Registro Civil, servicio de recolección de basura, servicio de rastro, etc.</a:t>
            </a:r>
          </a:p>
          <a:p>
            <a:endParaRPr lang="es-MX" dirty="0"/>
          </a:p>
        </p:txBody>
      </p:sp>
      <p:graphicFrame>
        <p:nvGraphicFramePr>
          <p:cNvPr id="5" name="4 Gráfico"/>
          <p:cNvGraphicFramePr/>
          <p:nvPr>
            <p:extLst>
              <p:ext uri="{D42A27DB-BD31-4B8C-83A1-F6EECF244321}">
                <p14:modId xmlns:p14="http://schemas.microsoft.com/office/powerpoint/2010/main" xmlns="" val="292029332"/>
              </p:ext>
            </p:extLst>
          </p:nvPr>
        </p:nvGraphicFramePr>
        <p:xfrm>
          <a:off x="1115616" y="2852936"/>
          <a:ext cx="7200799" cy="3526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7686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1117</Words>
  <Application>Microsoft Office PowerPoint</Application>
  <PresentationFormat>Presentación en pantalla (4:3)</PresentationFormat>
  <Paragraphs>79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Gobierno de Zapopan Ley de Ingresos 2018 Formato Ciudadano</vt:lpstr>
      <vt:lpstr>¿Qué es un documento ciudadano?</vt:lpstr>
      <vt:lpstr>¿Qué es la Ley de Ingresos y qué importancia tiene?</vt:lpstr>
      <vt:lpstr>¿DE DONDE SE OBTIENEN LOS INGRESOS DEL MUNICIPIO?</vt:lpstr>
      <vt:lpstr>Diapositiva 5</vt:lpstr>
      <vt:lpstr>ORIGEN DE LOS RECURSOS</vt:lpstr>
      <vt:lpstr>RECURSOS PROPIOS Y DEL GOBIERNO FEDERAL Y ESTATAL</vt:lpstr>
      <vt:lpstr>INGRESOS PROPIOS</vt:lpstr>
      <vt:lpstr>DERECHOS</vt:lpstr>
      <vt:lpstr>CONTRIBUCIONES DE MEJORAS</vt:lpstr>
      <vt:lpstr>PRODUCTOS</vt:lpstr>
      <vt:lpstr>APROVECHAMIENTOS</vt:lpstr>
      <vt:lpstr>RECURSOS DE LOS GOBIERNOS FEDERAL Y ESTATAL</vt:lpstr>
      <vt:lpstr>TRANSFERENCIAS, ASIGNACIONES, SUBSIDIOS Y OTRAS AYUDAS</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 de Zapopan Ley de Ingresos 2018 Formato Ciudadano</dc:title>
  <dc:creator>Oscar González Ramírez</dc:creator>
  <cp:lastModifiedBy>cgloria</cp:lastModifiedBy>
  <cp:revision>25</cp:revision>
  <dcterms:created xsi:type="dcterms:W3CDTF">2018-02-07T22:39:32Z</dcterms:created>
  <dcterms:modified xsi:type="dcterms:W3CDTF">2018-02-12T17:18:54Z</dcterms:modified>
</cp:coreProperties>
</file>