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7" r:id="rId21"/>
    <p:sldId id="278" r:id="rId22"/>
    <p:sldId id="272" r:id="rId23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CCFF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-2094" y="-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60941454501189"/>
                  <c:y val="1.04759768394872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844884606241225"/>
                  <c:y val="-8.00252621817010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834063194900765E-2"/>
                  <c:y val="0.130452521250041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Ingresos Propios</c:v>
                </c:pt>
                <c:pt idx="1">
                  <c:v>Recursos Federales</c:v>
                </c:pt>
                <c:pt idx="2">
                  <c:v>Recursos Estatales</c:v>
                </c:pt>
              </c:strCache>
            </c:strRef>
          </c:cat>
          <c:val>
            <c:numRef>
              <c:f>Hoja1!$B$2:$B$4</c:f>
              <c:numCache>
                <c:formatCode>"$"#,##0.00_);[Red]\("$"#,##0.00\)</c:formatCode>
                <c:ptCount val="3"/>
                <c:pt idx="0">
                  <c:v>3435285105</c:v>
                </c:pt>
                <c:pt idx="1">
                  <c:v>3651761345</c:v>
                </c:pt>
                <c:pt idx="2">
                  <c:v>480166013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57404058227283"/>
          <c:y val="0.14975344597436599"/>
          <c:w val="0.57367286315517019"/>
          <c:h val="0.778323826582326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8485842965817675E-2"/>
                  <c:y val="-3.04724066808415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596501391938934"/>
                  <c:y val="-0.1781176258318327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528614774334804E-2"/>
                  <c:y val="5.60259889124351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337297780890022E-3"/>
                  <c:y val="-1.495547638674162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3528671702925005E-2"/>
                  <c:y val="-3.342297544919971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Hoja3!$A$1:$A$21</c:f>
              <c:strCache>
                <c:ptCount val="11"/>
                <c:pt idx="0">
                  <c:v>OTROS</c:v>
                </c:pt>
                <c:pt idx="1">
                  <c:v>JUSTICIA</c:v>
                </c:pt>
                <c:pt idx="2">
                  <c:v>COORDINACIÓN DE LA POLÍTICA DE GOBIERNO</c:v>
                </c:pt>
                <c:pt idx="3">
                  <c:v>ASUNTOS DE ORDEN PÚBLICO Y DE SEGURIDAD INTERIOR</c:v>
                </c:pt>
                <c:pt idx="4">
                  <c:v>PROTECCIÓN AMBIENTAL</c:v>
                </c:pt>
                <c:pt idx="5">
                  <c:v>VIVIENDA Y SERVICIOS A LA COMUNIDAD</c:v>
                </c:pt>
                <c:pt idx="6">
                  <c:v>SALUD</c:v>
                </c:pt>
                <c:pt idx="7">
                  <c:v>RECREACIÓN, CULTURA Y OTRAS MANIFESTACIONES SOCIALES</c:v>
                </c:pt>
                <c:pt idx="8">
                  <c:v>EDUCACIÓN</c:v>
                </c:pt>
                <c:pt idx="9">
                  <c:v>PROTECCIÓN SOCIAL</c:v>
                </c:pt>
                <c:pt idx="10">
                  <c:v>TRANSACCIONES DE LA DEUDA PUBLICA / COSTO FINANCIERO DE LA DEUDA</c:v>
                </c:pt>
              </c:strCache>
            </c:strRef>
          </c:cat>
          <c:val>
            <c:numRef>
              <c:f>Hoja3!$B$1:$B$21</c:f>
              <c:numCache>
                <c:formatCode>"$"#,##0.00_);[Red]\("$"#,##0.00\)</c:formatCode>
                <c:ptCount val="11"/>
                <c:pt idx="0">
                  <c:v>376255038</c:v>
                </c:pt>
                <c:pt idx="1">
                  <c:v>171527081</c:v>
                </c:pt>
                <c:pt idx="2">
                  <c:v>4497972517</c:v>
                </c:pt>
                <c:pt idx="3">
                  <c:v>38513998</c:v>
                </c:pt>
                <c:pt idx="4">
                  <c:v>37323635</c:v>
                </c:pt>
                <c:pt idx="5">
                  <c:v>1159914922</c:v>
                </c:pt>
                <c:pt idx="6">
                  <c:v>430000000</c:v>
                </c:pt>
                <c:pt idx="7">
                  <c:v>128479094</c:v>
                </c:pt>
                <c:pt idx="8">
                  <c:v>37500000</c:v>
                </c:pt>
                <c:pt idx="9">
                  <c:v>570214056</c:v>
                </c:pt>
                <c:pt idx="10">
                  <c:v>119512122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14797980473153"/>
          <c:y val="0.16609706888769521"/>
          <c:w val="0.82519809811549449"/>
          <c:h val="0.790587618257502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9796674112714682"/>
                  <c:y val="8.046748111009109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948078332305352"/>
                  <c:y val="-0.217550328910194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877564773770128"/>
                  <c:y val="3.142856328874108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53915991272509E-2"/>
                  <c:y val="-7.5221528874488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643191501291847E-3"/>
                  <c:y val="-5.36035300273593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6664185333934947"/>
                  <c:y val="-8.12667434614438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Hoja4!$A$2:$A$395</c:f>
              <c:strCache>
                <c:ptCount val="8"/>
                <c:pt idx="0">
                  <c:v>1000 SERVICIOS PERSONALES</c:v>
                </c:pt>
                <c:pt idx="1">
                  <c:v>2000 MATERIALES Y SUMINISTROS</c:v>
                </c:pt>
                <c:pt idx="2">
                  <c:v>3000 SERVICIOS GENERALES</c:v>
                </c:pt>
                <c:pt idx="3">
                  <c:v>4000 TRANSFERENCIAS, ASIGNACIONES, SUBSIDIOS Y OTRAS AYUDAS</c:v>
                </c:pt>
                <c:pt idx="4">
                  <c:v>5000 BIENES MUEBLES, INMUEBLES E INTANGIBLES</c:v>
                </c:pt>
                <c:pt idx="5">
                  <c:v>6000 INVERSIÓN PÚBLICA</c:v>
                </c:pt>
                <c:pt idx="6">
                  <c:v>7000 INVERSIONES FINANCIERAS Y OTRAS PROVISIONES</c:v>
                </c:pt>
                <c:pt idx="7">
                  <c:v>9000 DEUDA PÚBLICA</c:v>
                </c:pt>
              </c:strCache>
            </c:strRef>
          </c:cat>
          <c:val>
            <c:numRef>
              <c:f>Hoja4!$B$2:$B$395</c:f>
              <c:numCache>
                <c:formatCode>"$"#,##0.00_);[Red]\("$"#,##0.00\)</c:formatCode>
                <c:ptCount val="8"/>
                <c:pt idx="0">
                  <c:v>3591875166.4299998</c:v>
                </c:pt>
                <c:pt idx="1">
                  <c:v>394475452.95999998</c:v>
                </c:pt>
                <c:pt idx="2">
                  <c:v>1165415899.8499999</c:v>
                </c:pt>
                <c:pt idx="3">
                  <c:v>1195711532</c:v>
                </c:pt>
                <c:pt idx="4">
                  <c:v>165894551.43000001</c:v>
                </c:pt>
                <c:pt idx="5">
                  <c:v>781983489.08000004</c:v>
                </c:pt>
                <c:pt idx="6">
                  <c:v>1000000</c:v>
                </c:pt>
                <c:pt idx="7">
                  <c:v>270856371.25999999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Hoja2!$B$1</c:f>
              <c:strCache>
                <c:ptCount val="1"/>
                <c:pt idx="0">
                  <c:v>PRESUPUESTO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0.1803144364488396"/>
                  <c:y val="0.148208621287001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9439106774484194"/>
                  <c:y val="-0.1090895924925689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7870991033184052E-2"/>
                  <c:y val="-7.2894224377337258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6894269069456099E-2"/>
                  <c:y val="-0.152153306914236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804979933665059"/>
                  <c:y val="-0.10423883655785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295107713805105E-4"/>
                  <c:y val="-7.159288553776356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1624733938271535E-2"/>
                  <c:y val="-0.1093369780154106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4028760878142427"/>
                  <c:y val="0.1555501994915038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Hoja2!$A$2:$A$14</c:f>
              <c:strCache>
                <c:ptCount val="13"/>
                <c:pt idx="0">
                  <c:v>01 PRESIDENCIA</c:v>
                </c:pt>
                <c:pt idx="1">
                  <c:v>02 JEFATURA DE GABINETE</c:v>
                </c:pt>
                <c:pt idx="2">
                  <c:v>03 COMISARIA GENERAL DE SEGURIDAD PÚBLICA </c:v>
                </c:pt>
                <c:pt idx="3">
                  <c:v>04 SINDICATURA DEL AYUNTAMIENTO</c:v>
                </c:pt>
                <c:pt idx="4">
                  <c:v>05 SECRETARIA DEL AYUNTAMIENTO</c:v>
                </c:pt>
                <c:pt idx="5">
                  <c:v>06 *TESORERÍA MUNICIPAL.</c:v>
                </c:pt>
                <c:pt idx="6">
                  <c:v>07 CONTRALORIA CIUDADANA</c:v>
                </c:pt>
                <c:pt idx="7">
                  <c:v>08 COORDINACION GENERAL DE SERVICIOS MUNICIPALES</c:v>
                </c:pt>
                <c:pt idx="8">
                  <c:v>09 COORDINACIÓN GENERAL DE ADMINISTRACIÓN E INNOVACIÓN GUBERNAMENTAL.</c:v>
                </c:pt>
                <c:pt idx="9">
                  <c:v>10 COORDINACIÓN GENERAL DE DESARROLLO ECONÓMICO Y COMBATE A LA DESIGUALDAD </c:v>
                </c:pt>
                <c:pt idx="10">
                  <c:v>11 COORDINACIÓN GENERAL DE GESTIÓN INTEGRAL DE LA CIUDAD.</c:v>
                </c:pt>
                <c:pt idx="11">
                  <c:v>12 DIRECCIÓN DE OBRAS PÚBLICAS E INFRAESTRUCTURA.</c:v>
                </c:pt>
                <c:pt idx="12">
                  <c:v>13 COORDINACIÓN GENERAL DE CONSTRUCCIÓN DE COMUNIDAD.</c:v>
                </c:pt>
              </c:strCache>
            </c:strRef>
          </c:cat>
          <c:val>
            <c:numRef>
              <c:f>Hoja2!$B$2:$B$14</c:f>
              <c:numCache>
                <c:formatCode>"$"#,##0.00_);[Red]\("$"#,##0.00\)</c:formatCode>
                <c:ptCount val="13"/>
                <c:pt idx="0">
                  <c:v>69041373</c:v>
                </c:pt>
                <c:pt idx="1">
                  <c:v>125683739</c:v>
                </c:pt>
                <c:pt idx="2">
                  <c:v>1220687242</c:v>
                </c:pt>
                <c:pt idx="3">
                  <c:v>103558338</c:v>
                </c:pt>
                <c:pt idx="4">
                  <c:v>348709984</c:v>
                </c:pt>
                <c:pt idx="5">
                  <c:v>1451849498</c:v>
                </c:pt>
                <c:pt idx="6">
                  <c:v>22975061</c:v>
                </c:pt>
                <c:pt idx="7">
                  <c:v>1057417312</c:v>
                </c:pt>
                <c:pt idx="8">
                  <c:v>1693311853</c:v>
                </c:pt>
                <c:pt idx="9">
                  <c:v>405701714</c:v>
                </c:pt>
                <c:pt idx="10">
                  <c:v>123486807</c:v>
                </c:pt>
                <c:pt idx="11">
                  <c:v>796253245</c:v>
                </c:pt>
                <c:pt idx="12">
                  <c:v>148536297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noFill/>
            <a:ln>
              <a:solidFill>
                <a:srgbClr val="00B0F0"/>
              </a:solidFill>
            </a:ln>
            <a:effectLst/>
          </c:spPr>
          <c:dPt>
            <c:idx val="0"/>
            <c:bubble3D val="0"/>
            <c:spPr>
              <a:noFill/>
              <a:ln w="19050">
                <a:solidFill>
                  <a:srgbClr val="00B0F0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rgbClr val="CC3399"/>
                </a:solidFill>
              </a:ln>
              <a:effectLst/>
            </c:spPr>
          </c:dPt>
          <c:dPt>
            <c:idx val="2"/>
            <c:bubble3D val="0"/>
            <c:spPr>
              <a:noFill/>
              <a:ln w="19050">
                <a:solidFill>
                  <a:schemeClr val="accent1"/>
                </a:solidFill>
              </a:ln>
              <a:effectLst/>
            </c:spPr>
          </c:dPt>
          <c:dPt>
            <c:idx val="3"/>
            <c:bubble3D val="0"/>
            <c:spPr>
              <a:noFill/>
              <a:ln w="19050">
                <a:solidFill>
                  <a:srgbClr val="7030A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5678445277507467"/>
                  <c:y val="-3.0758285549608105E-2"/>
                </c:manualLayout>
              </c:layout>
              <c:tx>
                <c:rich>
                  <a:bodyPr/>
                  <a:lstStyle/>
                  <a:p>
                    <a:fld id="{9D544CB7-A83E-4913-A132-FBCF4B3FAFF0}" type="CATEGORYNAME">
                      <a:rPr lang="en-US" sz="1600" dirty="0">
                        <a:solidFill>
                          <a:srgbClr val="00CCFF"/>
                        </a:solidFill>
                        <a:latin typeface="Berlin Sans FB Demi" panose="020E0802020502020306" pitchFamily="34" charset="0"/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380686077126306"/>
                  <c:y val="-0.22489510472099822"/>
                </c:manualLayout>
              </c:layout>
              <c:tx>
                <c:rich>
                  <a:bodyPr/>
                  <a:lstStyle/>
                  <a:p>
                    <a:fld id="{470566BA-BED6-4604-A51B-CDEC736F748A}" type="CATEGORYNAME">
                      <a:rPr lang="es-MX" sz="1200">
                        <a:solidFill>
                          <a:srgbClr val="CC3399"/>
                        </a:solidFill>
                        <a:latin typeface="Berlin Sans FB Demi" panose="020E0802020502020306" pitchFamily="34" charset="0"/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145211339937313"/>
                  <c:y val="0.13432840775574623"/>
                </c:manualLayout>
              </c:layout>
              <c:tx>
                <c:rich>
                  <a:bodyPr/>
                  <a:lstStyle/>
                  <a:p>
                    <a:fld id="{7C4F0444-173B-4537-8723-C07A7450AA5F}" type="CATEGORYNAME">
                      <a:rPr lang="en-US">
                        <a:solidFill>
                          <a:schemeClr val="accent1"/>
                        </a:solidFill>
                        <a:latin typeface="Berlin Sans FB Demi" panose="020E0802020502020306" pitchFamily="34" charset="0"/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3A7BE9A-8769-471F-A51C-5EC8156B37BF}" type="CATEGORYNAME">
                      <a:rPr lang="es-MX">
                        <a:solidFill>
                          <a:srgbClr val="7030A0"/>
                        </a:solidFill>
                        <a:latin typeface="Berlin Sans FB Demi" panose="020E0802020502020306" pitchFamily="34" charset="0"/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Hoja5!$A$1:$A$4</c:f>
              <c:strCache>
                <c:ptCount val="4"/>
                <c:pt idx="0">
                  <c:v>SERVICIOS DE SALUD</c:v>
                </c:pt>
                <c:pt idx="1">
                  <c:v>DESARROLLO INTEGRAL DE LA FAMILIA</c:v>
                </c:pt>
                <c:pt idx="2">
                  <c:v>CONSEJO MUNICIPAL DEL DEPORTE</c:v>
                </c:pt>
                <c:pt idx="3">
                  <c:v>INSTITUTO MUNICIPAL DE LAS MUJERES</c:v>
                </c:pt>
              </c:strCache>
            </c:strRef>
          </c:cat>
          <c:val>
            <c:numRef>
              <c:f>Hoja5!$B$1:$B$4</c:f>
              <c:numCache>
                <c:formatCode>"$"#,##0.00_);[Red]\("$"#,##0.00\)</c:formatCode>
                <c:ptCount val="4"/>
                <c:pt idx="0">
                  <c:v>430000000</c:v>
                </c:pt>
                <c:pt idx="1">
                  <c:v>300050008</c:v>
                </c:pt>
                <c:pt idx="2">
                  <c:v>120000000</c:v>
                </c:pt>
                <c:pt idx="3">
                  <c:v>7000000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0.52474</cdr:x>
      <cdr:y>0.54052</cdr:y>
    </cdr:from>
    <cdr:to>
      <cdr:x>0.75647</cdr:x>
      <cdr:y>0.65907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50566" y="2605178"/>
          <a:ext cx="1523810" cy="5714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0.30129</cdr:x>
      <cdr:y>0.59603</cdr:y>
    </cdr:from>
    <cdr:to>
      <cdr:x>0.43019</cdr:x>
      <cdr:y>0.74818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981200" y="2872740"/>
          <a:ext cx="847619" cy="7333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0.06144</cdr:x>
      <cdr:y>0.06734</cdr:y>
    </cdr:from>
    <cdr:to>
      <cdr:x>0.27145</cdr:x>
      <cdr:y>0.21949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404034" y="324559"/>
          <a:ext cx="1380952" cy="73333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056F1-7BB8-4416-A582-62374E5A7EEC}" type="datetimeFigureOut">
              <a:rPr lang="es-MX" smtClean="0"/>
              <a:t>27/02/2020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577A-4DDD-4CA7-A54B-AE50F0BEF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84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577A-4DDD-4CA7-A54B-AE50F0BEF52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4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C114-DF90-4AF4-AD3F-C824AE3CABE2}" type="datetime1">
              <a:rPr lang="es-MX" smtClean="0"/>
              <a:t>27/02/2020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41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4C34-E5AF-424C-979E-351AF4100FF8}" type="datetime1">
              <a:rPr lang="es-MX" smtClean="0"/>
              <a:t>27/02/2020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05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EC90-530F-41C7-ACCD-9B8B8010B07A}" type="datetime1">
              <a:rPr lang="es-MX" smtClean="0"/>
              <a:t>27/02/2020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81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70C5-F511-415C-B423-41775D18F301}" type="datetime1">
              <a:rPr lang="es-MX" smtClean="0"/>
              <a:t>27/02/2020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70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6805-2286-4592-80D5-8190F04309E4}" type="datetime1">
              <a:rPr lang="es-MX" smtClean="0"/>
              <a:t>27/02/2020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8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2DD3-EB4F-4BC2-AC1C-2ED7A23B7204}" type="datetime1">
              <a:rPr lang="es-MX" smtClean="0"/>
              <a:t>27/02/2020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75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03EA-9579-4586-962F-C1FB5EFCF7DE}" type="datetime1">
              <a:rPr lang="es-MX" smtClean="0"/>
              <a:t>27/02/2020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0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08C9-2C32-4C5B-A56F-4B17451EDCEE}" type="datetime1">
              <a:rPr lang="es-MX" smtClean="0"/>
              <a:t>27/02/2020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2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2729-DF55-46D2-8195-798A3C74E30C}" type="datetime1">
              <a:rPr lang="es-MX" smtClean="0"/>
              <a:t>27/02/2020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17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218-0D06-4F4C-88F6-2AB7BDEF4FC3}" type="datetime1">
              <a:rPr lang="es-MX" smtClean="0"/>
              <a:t>27/02/2020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94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DBB-FF45-45CC-BF46-04AEAABDA551}" type="datetime1">
              <a:rPr lang="es-MX" smtClean="0"/>
              <a:t>27/02/2020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12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AF94-7977-4F8E-B02E-D160D184F105}" type="datetime1">
              <a:rPr lang="es-MX" smtClean="0"/>
              <a:t>27/02/2020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A2E1-725E-4D78-8B8F-107EAD210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90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popan.gob.mx/transparencia/rendicion-de-cuentas/presupuest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zapopan.gob.mx/micrositio/tesoreri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656166"/>
            <a:ext cx="5073650" cy="4146551"/>
          </a:xfrm>
        </p:spPr>
        <p:txBody>
          <a:bodyPr>
            <a:noAutofit/>
          </a:bodyPr>
          <a:lstStyle/>
          <a:p>
            <a:pPr algn="r"/>
            <a:r>
              <a:rPr lang="es-MX" sz="2400" dirty="0">
                <a:solidFill>
                  <a:srgbClr val="000000"/>
                </a:solidFill>
                <a:latin typeface="Berlin Sans FB Demi" panose="020E0802020502020306" pitchFamily="34" charset="0"/>
              </a:rPr>
              <a:t/>
            </a:r>
            <a:br>
              <a:rPr lang="es-MX" sz="2400" dirty="0">
                <a:solidFill>
                  <a:srgbClr val="000000"/>
                </a:solidFill>
                <a:latin typeface="Berlin Sans FB Demi" panose="020E0802020502020306" pitchFamily="34" charset="0"/>
              </a:rPr>
            </a:br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Gobierno de Zapopan 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s-MX" sz="28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s-MX" sz="48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Presupuesto </a:t>
            </a:r>
            <a:r>
              <a:rPr lang="es-MX" sz="48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de Egresos 2020 </a:t>
            </a:r>
            <a:r>
              <a:rPr lang="es-MX" sz="4800" b="1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/>
            </a:r>
            <a:br>
              <a:rPr lang="es-MX" sz="4800" b="1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</a:br>
            <a:r>
              <a:rPr lang="es-MX" sz="4800" dirty="0">
                <a:solidFill>
                  <a:srgbClr val="000000"/>
                </a:solidFill>
                <a:latin typeface="Berlin Sans FB Demi" panose="020E0802020502020306" pitchFamily="34" charset="0"/>
              </a:rPr>
              <a:t/>
            </a:r>
            <a:br>
              <a:rPr lang="es-MX" sz="4800" dirty="0">
                <a:solidFill>
                  <a:srgbClr val="000000"/>
                </a:solidFill>
                <a:latin typeface="Berlin Sans FB Demi" panose="020E0802020502020306" pitchFamily="34" charset="0"/>
              </a:rPr>
            </a:br>
            <a:r>
              <a:rPr lang="es-MX" sz="28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Formato Ciudadano</a:t>
            </a:r>
            <a:endParaRPr lang="es-MX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9041"/>
            <a:ext cx="6870700" cy="35891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1787" y="3479670"/>
            <a:ext cx="2761561" cy="11313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2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8997" y="365994"/>
            <a:ext cx="6187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El gasto programable se reparte de la siguiente manera de acuerdo al Clasificador Funcional (¿Para qué se Gasta?): 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059325"/>
              </p:ext>
            </p:extLst>
          </p:nvPr>
        </p:nvGraphicFramePr>
        <p:xfrm>
          <a:off x="0" y="1012325"/>
          <a:ext cx="7294501" cy="565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175222" y="6707528"/>
            <a:ext cx="5612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Vivienda y Servicios a </a:t>
            </a:r>
            <a:r>
              <a:rPr lang="es-MX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l</a:t>
            </a:r>
            <a:r>
              <a:rPr lang="es-MX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a Comunidad </a:t>
            </a:r>
            <a:endParaRPr lang="es-MX" dirty="0" smtClean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Las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obras públicas, servicios municipales y la movilidad fueron este año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un objetivo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para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atender.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Esto para ayudar a que los </a:t>
            </a:r>
            <a:r>
              <a:rPr lang="es-MX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zapopanos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tengan mejores calles, mejores servicios municipales y fomentar la cultura vial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588" y="6897764"/>
            <a:ext cx="914400" cy="134302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75222" y="6207528"/>
            <a:ext cx="6191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00CCFF"/>
                </a:solidFill>
                <a:latin typeface="Berlin Sans FB Demi" panose="020E0802020502020306" pitchFamily="34" charset="0"/>
              </a:rPr>
              <a:t>¿Cuáles son las principales necesidades a atender este año?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7675" y="686290"/>
            <a:ext cx="5612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Asuntos de Orden Público y Seguridad Interior </a:t>
            </a:r>
            <a:endParaRPr lang="es-MX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Comisaría General de Seguridad Pública y la Coordinación de Protección Civil y Bomberos siguen siendo prioridad para que los ciudadanos se sientan más seguros y protegidos, con personal capacitado para atender cualquier emergencia. 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977665"/>
            <a:ext cx="981075" cy="11715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7675" y="2702063"/>
            <a:ext cx="5612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0" u="none" strike="noStrike" baseline="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Coordinación de </a:t>
            </a:r>
            <a:r>
              <a:rPr lang="es-MX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l</a:t>
            </a:r>
            <a:r>
              <a:rPr lang="es-MX" b="1" i="0" u="none" strike="noStrike" baseline="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a Política de Gobierno</a:t>
            </a:r>
            <a:endParaRPr lang="es-MX" dirty="0" smtClean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rindar un mejor servicio a la ciudadanía es una prioridad para este año, por ello generar mas y mejores servicios para la ciudadanía en cada una de la oficinas y espacios públicos es vital. Y esto se logra mediante el mantenimiento de instalaciones de gobierno y el equipamiento de los trabajadores. 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952" y="2798251"/>
            <a:ext cx="1019175" cy="13049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67675" y="5010610"/>
            <a:ext cx="5612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Protección Social</a:t>
            </a:r>
            <a:endParaRPr lang="es-MX" dirty="0" smtClean="0">
              <a:solidFill>
                <a:srgbClr val="00B050"/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Es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el apoyo que se le da a los ciudadanos que se encuentran en situaciones de vulnerabilidad y con necesidades específicas, como los son los programas sociales enfocados a niños, jóvenes, mujeres y personas de la tercera edad. 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329" y="7020489"/>
            <a:ext cx="2724150" cy="13716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9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9781" y="352859"/>
            <a:ext cx="6521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0" u="none" strike="noStrike" baseline="0" dirty="0" smtClean="0">
                <a:solidFill>
                  <a:srgbClr val="CC3399"/>
                </a:solidFill>
                <a:latin typeface="Berlin Sans FB Demi" panose="020E0802020502020306" pitchFamily="34" charset="0"/>
              </a:rPr>
              <a:t>Protección Ambiental </a:t>
            </a:r>
            <a:endParaRPr lang="es-MX" b="0" i="0" u="none" strike="noStrike" baseline="0" dirty="0" smtClean="0">
              <a:solidFill>
                <a:srgbClr val="CC3399"/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El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medio ambiente debe ser prioridad en todos los niveles de gobierno, por lo tanto el Municipio de Zapopan pone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especial interés para cuidarlo, brindando mejores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servicios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públicos municipales.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65" y="1830187"/>
            <a:ext cx="2636359" cy="1974314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6799"/>
              </p:ext>
            </p:extLst>
          </p:nvPr>
        </p:nvGraphicFramePr>
        <p:xfrm>
          <a:off x="189781" y="3948329"/>
          <a:ext cx="6521569" cy="28575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082326"/>
                <a:gridCol w="143924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JUSTICIA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$171,527,081.00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COORDINACIÓN DE LA POLÍTICA DE GOBIERNO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$4,497,972,517.00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ASUNTOS DE ORDEN PÚBLICO Y DE SEGURIDAD INTERIOR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$38,513,998.00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AMBIENTAL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$37,323,635.00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VIVIENDA Y SERVICIOS A LA COMUNIDAD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$1,159,914,922.00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$430,000,000.00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RECREACIÓN, CULTURA Y OTRAS MANIFESTACIONES SOCIALES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$128,479,094.00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$37,500,000.00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SOCIAL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$570,214,056.00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TRANSACCIONES DE LA DEUDA PUBLICA / COSTO FINANCIERO DE LA DEUDA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$119,512,122.00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$376,255,038.00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" y="7019539"/>
            <a:ext cx="4714875" cy="176212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4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1732" y="459195"/>
            <a:ext cx="63145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i="0" u="none" strike="noStrike" baseline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¿En qué se gasta? </a:t>
            </a:r>
          </a:p>
          <a:p>
            <a:endParaRPr lang="es-MX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Todo lo que el Municipio de Zapopan adquiere por medio de su Ayuntamiento se refleja en el Clasificador por Objeto del Gasto,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en el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cual se muestra por capítulo y partida presupuestaria,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todos los gastos desde papelería,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hasta la obra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pública.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660975"/>
              </p:ext>
            </p:extLst>
          </p:nvPr>
        </p:nvGraphicFramePr>
        <p:xfrm>
          <a:off x="271732" y="3195690"/>
          <a:ext cx="6273574" cy="481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13</a:t>
            </a:fld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71732" y="8105953"/>
            <a:ext cx="74564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Nota: Respecto del capitulo 8000 Participaciones y Aportaciones, no se prevén gasto para el ejercicio  fiscal 2020.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42537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1732" y="631550"/>
            <a:ext cx="6314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anterior quiere decir que del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se utiliza: </a:t>
            </a:r>
          </a:p>
          <a:p>
            <a:pPr algn="just"/>
            <a:endParaRPr lang="es-MX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0" i="0" u="none" strike="noStrike" baseline="0" dirty="0" smtClean="0">
                <a:solidFill>
                  <a:srgbClr val="7030A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47%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pagar los servicios de Policías, Protección Civil, Servicios Municipales y otros funcionarios del Municipio. </a:t>
            </a:r>
            <a:endParaRPr lang="es-MX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rgbClr val="C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5</a:t>
            </a:r>
            <a:r>
              <a:rPr lang="es-MX" b="0" i="0" u="none" strike="noStrike" baseline="0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% </a:t>
            </a:r>
            <a:r>
              <a:rPr lang="es-MX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necesarios para la operatividad. </a:t>
            </a:r>
          </a:p>
          <a:p>
            <a:pPr algn="just"/>
            <a:endParaRPr lang="es-MX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0" i="0" u="none" strike="noStrike" baseline="0" dirty="0" smtClean="0">
                <a:solidFill>
                  <a:srgbClr val="FFC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15%</a:t>
            </a:r>
            <a:r>
              <a:rPr lang="es-MX" b="0" i="0" u="none" strike="noStrike" dirty="0" smtClean="0">
                <a:solidFill>
                  <a:srgbClr val="FFC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necesarios como agua, electricidad, radiocomunicaciones, etc. </a:t>
            </a:r>
            <a:endParaRPr lang="es-MX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srgbClr val="00B0F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16</a:t>
            </a:r>
            <a:r>
              <a:rPr lang="es-MX" b="0" i="0" u="none" strike="noStrike" baseline="0" dirty="0" smtClean="0">
                <a:solidFill>
                  <a:srgbClr val="00B0F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%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Programas Sociales, Donativos a Instituciones sin fines de Lucro. </a:t>
            </a:r>
            <a:endParaRPr lang="es-MX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rgbClr val="92D05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2</a:t>
            </a:r>
            <a:r>
              <a:rPr lang="es-MX" b="0" i="0" u="none" strike="noStrike" baseline="0" dirty="0" smtClean="0">
                <a:solidFill>
                  <a:srgbClr val="92D05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% </a:t>
            </a:r>
            <a:r>
              <a:rPr lang="es-MX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que forman parte del patrimonio del Municipio. </a:t>
            </a:r>
          </a:p>
          <a:p>
            <a:pPr algn="just"/>
            <a:endParaRPr lang="es-MX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0" i="0" u="none" strike="noStrike" baseline="0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10% </a:t>
            </a:r>
            <a:r>
              <a:rPr lang="es-MX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Públicas, repavimentación, etc. </a:t>
            </a:r>
          </a:p>
          <a:p>
            <a:pPr algn="just"/>
            <a:endParaRPr lang="es-MX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0" i="0" u="none" strike="noStrike" baseline="0" dirty="0" smtClean="0">
                <a:solidFill>
                  <a:schemeClr val="accent2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0.01%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prevención de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contingencias. 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45" y="5870044"/>
            <a:ext cx="4361361" cy="296515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1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36958" y="388589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i="0" u="none" strike="noStrike" baseline="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¿Quién Gasta?</a:t>
            </a:r>
            <a:endParaRPr lang="es-MX" sz="2800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7224" y="999894"/>
            <a:ext cx="638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El Presupuesto de Egresos tiene responsables directos de la ejecución del mismo que son las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Unidades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Responsables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los cuales se encargan de que los recursos se utilicen para lo que fueron solicitados. 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7224" y="2319539"/>
            <a:ext cx="5104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Cada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92D050"/>
                </a:solidFill>
                <a:latin typeface="Arial" panose="020B0604020202020204" pitchFamily="34" charset="0"/>
              </a:rPr>
              <a:t>Unidad Responsable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tiene un presupuesto asignado, el cual se ejerce por medio de las diferentes direcciones que lo conforman, siempre buscando cumplir con sus metas establecidas en sus </a:t>
            </a:r>
            <a:r>
              <a:rPr lang="es-MX" b="1" dirty="0">
                <a:solidFill>
                  <a:srgbClr val="CC3399"/>
                </a:solidFill>
                <a:latin typeface="Arial" panose="020B0604020202020204" pitchFamily="34" charset="0"/>
              </a:rPr>
              <a:t>Programas Presupuestarios. </a:t>
            </a:r>
            <a:endParaRPr lang="es-MX" dirty="0">
              <a:solidFill>
                <a:srgbClr val="CC3399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01818"/>
              </p:ext>
            </p:extLst>
          </p:nvPr>
        </p:nvGraphicFramePr>
        <p:xfrm>
          <a:off x="237225" y="4222210"/>
          <a:ext cx="6198081" cy="39784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76676"/>
                <a:gridCol w="192140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UNIDAD RESPONSABLE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PRESUPUESTO 2020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01 PRESIDENCIA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   69,041,373.00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02 JEFATURA DE GABINETE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 125,683,739.00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03 COMISARIA GENERAL DE SEGURIDAD PÚBLICA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1,220,687,242.00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04 SINDICATURA DEL AYUNTAMIENTO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 103,558,338.00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05 SECRETARIA DEL AYUNTAMIENTO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 348,709,984.00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06 </a:t>
                      </a:r>
                      <a:r>
                        <a:rPr lang="es-MX" sz="1200" dirty="0" smtClean="0">
                          <a:effectLst/>
                        </a:rPr>
                        <a:t>*TESORERÍA MUNICIPAL.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1,451,849,498.00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07 CONTRALORIA CIUDADANA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   22,975,061.00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08 COORDINACION GENERAL DE SERVICIOS MUNICIPALES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1,057,417,312.00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09 COORDINACIÓN GENERAL DE ADMINISTRACIÓN E INNOVACIÓN GUBERNAMENTAL.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1,693,311,853.00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 COORDINACIÓN GENERAL DE DESARROLLO ECONÓMICO Y COMBATE A LA DESIGUALDAD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405,701,714.00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11 COORDINACIÓN GENERAL DE GESTIÓN INTEGRAL DE LA CIUDAD.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123,486,807.00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12 DIRECCIÓN DE OBRAS PÚBLICAS E INFRAESTRUCTURA.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796,253,245.00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13 COORDINACIÓN GENERAL DE CONSTRUCCIÓN DE COMUNIDAD.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$         148,536,297.00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TOTAL</a:t>
                      </a:r>
                      <a:r>
                        <a:rPr lang="es-MX" sz="1200" baseline="0" dirty="0" smtClean="0">
                          <a:effectLst/>
                        </a:rPr>
                        <a:t> GENERAL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7,567,212,463.00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37224" y="8188293"/>
            <a:ext cx="6198081" cy="22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*Tesorería incluye subsidio de transferencia a OPD`S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76" y="2348567"/>
            <a:ext cx="1248099" cy="149771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5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7069" y="6143794"/>
            <a:ext cx="6198081" cy="22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*Tesorería incluye subsidio de transferencia a OPD`S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138190"/>
              </p:ext>
            </p:extLst>
          </p:nvPr>
        </p:nvGraphicFramePr>
        <p:xfrm>
          <a:off x="167069" y="77598"/>
          <a:ext cx="6523862" cy="660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67069" y="6678631"/>
            <a:ext cx="669093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CCFF"/>
                </a:solidFill>
                <a:latin typeface="Berlin Sans FB Demi" panose="020E0802020502020306" pitchFamily="34" charset="0"/>
              </a:rPr>
              <a:t>22%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Para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los encargados de: Mantenimiento de Edificios, Inspección y vigilancia, Administración, Recursos Humanos, etc. </a:t>
            </a:r>
          </a:p>
          <a:p>
            <a:pPr algn="just"/>
            <a:r>
              <a:rPr lang="es-MX" sz="20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11%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Para los encargados de las Obras Públicas Municipales. </a:t>
            </a:r>
          </a:p>
          <a:p>
            <a:pPr algn="just"/>
            <a:r>
              <a:rPr lang="es-MX" sz="20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16%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Para Policías y administrativos de la Comisaría, </a:t>
            </a:r>
          </a:p>
          <a:p>
            <a:pPr algn="just"/>
            <a:r>
              <a:rPr lang="es-MX" sz="2000" b="1" dirty="0" smtClean="0">
                <a:solidFill>
                  <a:srgbClr val="92D050"/>
                </a:solidFill>
                <a:latin typeface="Berlin Sans FB Demi" panose="020E0802020502020306" pitchFamily="34" charset="0"/>
              </a:rPr>
              <a:t>14%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Para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los que se encargan de los Servicios Municipales, como pavimentos, aseo urbano, parques y jardines, etc.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9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6743" y="278198"/>
            <a:ext cx="4757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Además del presupuesto que tienen las </a:t>
            </a:r>
            <a:r>
              <a:rPr lang="es-MX" b="1" dirty="0">
                <a:solidFill>
                  <a:srgbClr val="92D050"/>
                </a:solidFill>
                <a:latin typeface="Arial" panose="020B0604020202020204" pitchFamily="34" charset="0"/>
              </a:rPr>
              <a:t>Unidades Responsables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La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CC66FF"/>
                </a:solidFill>
                <a:latin typeface="Arial" panose="020B0604020202020204" pitchFamily="34" charset="0"/>
              </a:rPr>
              <a:t>Tesorería Municipal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se encarga de hacer los pagos por responsabilidades aprobadas por el Cabildo, correspondientes a los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FFC000"/>
                </a:solidFill>
                <a:latin typeface="Arial" panose="020B0604020202020204" pitchFamily="34" charset="0"/>
              </a:rPr>
              <a:t>Regidores del </a:t>
            </a:r>
            <a:r>
              <a:rPr lang="es-MX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Ayuntamiento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pago de compromisos respecto a la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</a:rPr>
              <a:t>Deuda Pública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y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transferencias hacia los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B0F0"/>
                </a:solidFill>
                <a:latin typeface="Arial" panose="020B0604020202020204" pitchFamily="34" charset="0"/>
              </a:rPr>
              <a:t>Organismos Públicos </a:t>
            </a:r>
            <a:r>
              <a:rPr lang="es-MX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Descentralizados</a:t>
            </a:r>
            <a:r>
              <a:rPr lang="es-MX" b="1" dirty="0" smtClean="0">
                <a:latin typeface="Arial" panose="020B0604020202020204" pitchFamily="34" charset="0"/>
              </a:rPr>
              <a:t>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218" y="852793"/>
            <a:ext cx="1405302" cy="1628094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528812"/>
              </p:ext>
            </p:extLst>
          </p:nvPr>
        </p:nvGraphicFramePr>
        <p:xfrm>
          <a:off x="135613" y="4433738"/>
          <a:ext cx="6575733" cy="481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319" y="4179020"/>
            <a:ext cx="704762" cy="733333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57115"/>
              </p:ext>
            </p:extLst>
          </p:nvPr>
        </p:nvGraphicFramePr>
        <p:xfrm>
          <a:off x="465966" y="3265995"/>
          <a:ext cx="5915025" cy="83541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084692"/>
                <a:gridCol w="1830333"/>
              </a:tblGrid>
              <a:tr h="206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SALUD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$430,000,000.00</a:t>
                      </a: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</a:tr>
              <a:tr h="206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INTEGRAL DE LA FAMILIA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$300,050,008.00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</a:tr>
              <a:tr h="206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MUNICIPAL DEL DEPORTE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$120,000,000.00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</a:tr>
              <a:tr h="21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LAS MUJERES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$7,000,000.00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03" marR="43903" marT="0" marB="0" anchor="ctr"/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15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802" y="444500"/>
            <a:ext cx="6208712" cy="7791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de Egresos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municipio de Zapopan sigue un modelo llamado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Basado en Resultados (PBR)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cual nos ayuda a </a:t>
            </a: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planear acciones y actividades en caminadas a resolver </a:t>
            </a:r>
            <a:r>
              <a:rPr lang="es-MX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públicos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medio de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y servicios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el municipio produce.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7802" y="4714934"/>
            <a:ext cx="62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año cuando el Presupuesto de Egresos se elabora, se comparan las metas alcanzadas por cada Unidad Responsable y con base en eso junto con las prioridades del Municipio, se determinan los recursos a asignar, esto motiva a las áreas a cumplir con sus objetivos establecidos. Trimestralmente se publican los avances en las metas así como en el ejercicio del presupuesto, en la página oficial del Municipio de Zapopan</a:t>
            </a:r>
            <a:r>
              <a:rPr lang="es-MX" b="1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7801" y="2028907"/>
            <a:ext cx="37067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Presupuestarios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conforman el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PBR,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elaboran cumpliendo la metodología determinada por la Secretaría de Hacienda y Crédito Público, todas las áreas del Municipio participan tanto en su elaboración como en la captura de los avances en metas.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901" y="8749154"/>
            <a:ext cx="66801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 http://www.zapopan.gob.mx/micrositio/tesoreria/reporte-trimestral/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46" y="2207896"/>
            <a:ext cx="2501983" cy="19938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26284"/>
            <a:ext cx="6858000" cy="117297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4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6675" y="348199"/>
            <a:ext cx="6724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Gobierno Municipal de Zapopan está comprometido con el buen uso y destino de los recursos públicos, así como la evolución, control, transparencia y evaluación de estos. </a:t>
            </a:r>
          </a:p>
          <a:p>
            <a:pPr algn="just"/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 tanto, te invitamos a que nos visites en la siguiente liga de internet donde puedes encontrar diversa información relacionada con la rendición de cuentas de los recursos ejercidos, en versiones originales y en formato abierto. 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hlinkClick r:id="rId3"/>
              </a:rPr>
              <a:t>https://www.zapopan.gob.mx/transparencia/rendicion-de-cuentas/presupuesto/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igual manera, el portal de la Tesorería Municipal contiene información relacionada con los recursos públicos, así como ubicación de las oficinas recaudadoras y datos de la cuenta pública: </a:t>
            </a:r>
            <a:r>
              <a:rPr lang="es-MX" dirty="0" smtClean="0">
                <a:hlinkClick r:id="rId4"/>
              </a:rPr>
              <a:t>https://www.zapopan.gob.mx/micrositio/tesoreria/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5257800"/>
            <a:ext cx="5772150" cy="25908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2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5450" y="201085"/>
            <a:ext cx="4900613" cy="2008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¿Qué es esto? </a:t>
            </a:r>
            <a:endParaRPr lang="es-MX" sz="1800" b="1" dirty="0" smtClean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Es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una forma sencilla de ver como y en qué se utilizan los recursos del municipio por medio del </a:t>
            </a:r>
            <a:r>
              <a:rPr lang="es-MX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Presupuesto de Egresos del </a:t>
            </a:r>
            <a:r>
              <a:rPr lang="es-MX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Municipio </a:t>
            </a:r>
            <a:r>
              <a:rPr lang="es-MX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de Zapopan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para el ejercicio fiscal </a:t>
            </a:r>
            <a:r>
              <a:rPr lang="es-MX" sz="1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2020</a:t>
            </a: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con la finalidad de que los ciudadanos se involucren más en </a:t>
            </a:r>
            <a:r>
              <a:rPr lang="es-MX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los asuntos públicos. </a:t>
            </a:r>
            <a:endParaRPr lang="es-MX" sz="18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0" y="205317"/>
            <a:ext cx="1434430" cy="144669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1470" y="2445449"/>
            <a:ext cx="5346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7030A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Justificación Legal </a:t>
            </a: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artículo 62 de la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General de Contabilidad Gubernamental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señala que los entes públicos obligados elaborarán y difundirán en sus respectivas páginas de Internet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dirigidos a la ciudadanía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expliquen de manera sencilla y en formatos accesibles la Ley de Ingresos y el Presupuesto de Egresos.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538" y="2445449"/>
            <a:ext cx="1463462" cy="216882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5199647"/>
            <a:ext cx="6766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92D05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Compromiso del Gobierno De Zapopan por la Transparencia. </a:t>
            </a: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presente administración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propuesto como finalidad consolidar los mecanismos de transparencia del uso de los recursos públicos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obtienen mediante el pago de tus contribuciones, por lo tanto, a través de este mecanismo, te diremos a donde lo vamos a canalizar para 2020. </a:t>
            </a:r>
          </a:p>
          <a:p>
            <a:pPr algn="just"/>
            <a:endParaRPr lang="es-MX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Zapopan, hemos sido reconocidos por distintos organismos de la sociedad civil y gubernamentales como el Instituto Mexicano de la Competitividad (IMCO) Colectivo Ciudadano para Municipios Transparentes (CIMTRA) por la forma en que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transparentamos el gasto público y la administración del municipio.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2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824182" y="731103"/>
            <a:ext cx="672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CCFF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¿Qué pueden hacer los ciudadanos</a:t>
            </a:r>
            <a:r>
              <a:rPr lang="es-MX" sz="2400" dirty="0" smtClean="0">
                <a:solidFill>
                  <a:srgbClr val="00CCFF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400" dirty="0" smtClean="0">
              <a:solidFill>
                <a:srgbClr val="00CCFF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rgbClr val="92D05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¡Presupuesto Participativo!</a:t>
            </a:r>
            <a:endParaRPr lang="es-MX" sz="2400" dirty="0">
              <a:solidFill>
                <a:srgbClr val="92D05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2541" y="1994301"/>
            <a:ext cx="65929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quinto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consecutivo el Gobierno de Zapopan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llevará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cabo el </a:t>
            </a:r>
            <a:r>
              <a:rPr lang="es-MX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democracia directa denominado Presupuesto Participativo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uno de los nueve mecanismos de participación ciudadana contemplados en el Reglamento de Participación Ciudadana para la Gobernanza; en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cual,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población del municipio en general, elige algunas de las obras públicas a ejecutarse en un ejercicio fiscal, de entre un listado de propuestas emanadas a su vez de la ciudadanía </a:t>
            </a:r>
            <a:r>
              <a:rPr lang="es-MX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zapopana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organizada. </a:t>
            </a:r>
            <a:endParaRPr lang="es-MX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dicho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se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contemplan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lineamientos de operación del Presupuesto Participativo;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se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 que </a:t>
            </a:r>
            <a:r>
              <a:rPr lang="es-MX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habitantes del municipio que paguen el impuesto predial, eligen de entre un </a:t>
            </a:r>
            <a:r>
              <a:rPr lang="es-MX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listado de obras públicas, aquellas que </a:t>
            </a:r>
            <a:r>
              <a:rPr lang="es-MX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desean que se realicen con el 15% de lo </a:t>
            </a:r>
            <a:r>
              <a:rPr lang="es-MX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recaudado por dicho impuesto</a:t>
            </a:r>
            <a:r>
              <a:rPr lang="es-MX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operativo de este mecanismo se detalla a continuación: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7" y="6659900"/>
            <a:ext cx="5286691" cy="21111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707" y="598547"/>
            <a:ext cx="1421522" cy="1411582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1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249357"/>
            <a:ext cx="5781675" cy="34004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2719" y="3916740"/>
            <a:ext cx="64525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ejercicio de democracia directa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viene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impulsando del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Participativo,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sido una herramienta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permitido </a:t>
            </a:r>
            <a:r>
              <a:rPr lang="es-MX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eficientar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gasto público, pero más importante aún, la participación directa de los ciudadanos en la definición de las políticas públicas de nuestro Gobierno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Municipal.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21</a:t>
            </a:fld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65" y="5938024"/>
            <a:ext cx="3285665" cy="23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794" y="357717"/>
            <a:ext cx="6431756" cy="5801784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de Zapopan reconoce el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de las contribuciones y obligaciones ciudadanas, ya que con estas podemos establecer y financiar políticas públicas apropiadas para construir un mejor Zapopan. </a:t>
            </a:r>
            <a:endParaRPr lang="es-MX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Redoblamos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esfuerzos para hacer mejor las cosas a fin de optimizar los recursos del presupuesto público en temas como seguridad pública, protección civil, servicios públicos, recolección de basura y pavimentación; en beneficio de todas y todos los </a:t>
            </a:r>
            <a:r>
              <a:rPr lang="es-MX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zapopanos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5122" name="Picture 2" descr="Resultado de imagen para GOBIERNO DE ZAPOPAN CIUDAD DE LO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009863"/>
            <a:ext cx="1768475" cy="43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0626" y="5835135"/>
            <a:ext cx="3938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b="1" dirty="0" smtClean="0">
                <a:solidFill>
                  <a:srgbClr val="CC3399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¡GRACIAS! </a:t>
            </a:r>
            <a:endParaRPr lang="es-MX" sz="6000" dirty="0">
              <a:solidFill>
                <a:srgbClr val="CC339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3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25"/>
            <a:ext cx="6858000" cy="226704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73842" y="2829608"/>
            <a:ext cx="6386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CC3399"/>
                </a:solidFill>
                <a:latin typeface="Berlin Sans FB Demi" panose="020E0802020502020306" pitchFamily="34" charset="0"/>
              </a:rPr>
              <a:t>El Ciclo del Presupuesto Público. </a:t>
            </a:r>
          </a:p>
          <a:p>
            <a:endParaRPr lang="es-MX" dirty="0" smtClean="0">
              <a:latin typeface="Berlin Sans FB Demi" panose="020E0802020502020306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presupuesto público tiene una razón financiera y temporal, es decir,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toman decisiones para distribuir los recursos de los ingresos en programas y políticas públicas para un año fiscal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(del 01 de enero al 31 de diciembre) El presupuesto tiene distintas fases para su integración como se muestra a continuación. 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62" y="5310462"/>
            <a:ext cx="4029076" cy="327497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3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2315240"/>
            <a:ext cx="672465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92D050"/>
                </a:solidFill>
                <a:latin typeface="Berlin Sans FB Demi" panose="020E0802020502020306" pitchFamily="34" charset="0"/>
              </a:rPr>
              <a:t>¿De dónde obtienen los gobiernos sus ingresos</a:t>
            </a:r>
            <a:r>
              <a:rPr lang="es-MX" sz="2800" b="1" dirty="0" smtClean="0">
                <a:solidFill>
                  <a:srgbClr val="92D050"/>
                </a:solidFill>
                <a:latin typeface="Berlin Sans FB Demi" panose="020E0802020502020306" pitchFamily="34" charset="0"/>
              </a:rPr>
              <a:t>?</a:t>
            </a:r>
          </a:p>
          <a:p>
            <a:endParaRPr lang="es-MX" sz="2800" b="1" i="0" u="none" strike="noStrike" baseline="0" dirty="0" smtClean="0">
              <a:solidFill>
                <a:srgbClr val="92D050"/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ingresos provienen de una ley llamada “Ley de Ingresos del</a:t>
            </a:r>
            <a:r>
              <a:rPr lang="es-MX" i="0" u="none" strike="noStrik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Zapopan, Jalisco” (LIMZ) y tiene periodicidad anual. </a:t>
            </a:r>
          </a:p>
          <a:p>
            <a:pPr algn="just"/>
            <a:endParaRPr lang="es-MX" i="0" u="none" strike="noStrike" baseline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LIMZ primero se diseña en la Tesorería Municipal con</a:t>
            </a:r>
            <a:r>
              <a:rPr lang="es-MX" i="0" u="none" strike="noStrik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estimaciones de los ingresos y sus resultados históricos,</a:t>
            </a:r>
            <a:r>
              <a:rPr lang="es-MX" i="0" u="none" strike="noStrik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posteriormente se remite a los Regidores miembros de la</a:t>
            </a:r>
            <a:r>
              <a:rPr lang="es-MX" i="0" u="none" strike="noStrik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Hacienda, Patrimonio y Presupuestos quienes la</a:t>
            </a:r>
            <a:r>
              <a:rPr lang="es-MX" i="0" u="none" strike="noStrik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analizan y estudian y posteriormente es aprobada por el</a:t>
            </a:r>
            <a:r>
              <a:rPr lang="es-MX" i="0" u="none" strike="noStrik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 como órgano colegiado.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100" b="1" dirty="0">
              <a:latin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885" y="6945876"/>
            <a:ext cx="5915025" cy="8534400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Ingresos = 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Egresos</a:t>
            </a:r>
          </a:p>
          <a:p>
            <a:pPr marL="0" indent="0" algn="ctr">
              <a:buNone/>
            </a:pPr>
            <a:endParaRPr lang="es-MX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Responsabilidad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y Equilibrio financiero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470550"/>
            <a:ext cx="39109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7030A0"/>
                </a:solidFill>
                <a:latin typeface="Berlin Sans FB Demi" panose="020E0802020502020306" pitchFamily="34" charset="0"/>
              </a:rPr>
              <a:t>Presupuesto aprobado para </a:t>
            </a:r>
            <a:r>
              <a:rPr lang="es-MX" sz="28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2020</a:t>
            </a:r>
            <a:endParaRPr lang="es-MX" sz="28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s-MX" sz="2800" b="1" i="0" u="none" strike="noStrike" baseline="0" dirty="0" smtClean="0">
                <a:solidFill>
                  <a:srgbClr val="CC3399"/>
                </a:solidFill>
                <a:latin typeface="Berlin Sans FB Demi" panose="020E0802020502020306" pitchFamily="34" charset="0"/>
              </a:rPr>
              <a:t>$7,567’212,463.00</a:t>
            </a:r>
          </a:p>
          <a:p>
            <a:pPr algn="ctr"/>
            <a:r>
              <a:rPr lang="es-MX" sz="2800" b="1" i="0" u="none" strike="noStrike" baseline="0" dirty="0" smtClean="0">
                <a:solidFill>
                  <a:srgbClr val="CC3399"/>
                </a:solidFill>
                <a:latin typeface="Berlin Sans FB Demi" panose="020E0802020502020306" pitchFamily="34" charset="0"/>
              </a:rPr>
              <a:t> </a:t>
            </a:r>
            <a:endParaRPr lang="es-MX" dirty="0">
              <a:solidFill>
                <a:srgbClr val="CC3399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0751"/>
            <a:ext cx="2000250" cy="1943100"/>
          </a:xfrm>
          <a:prstGeom prst="rect">
            <a:avLst/>
          </a:prstGeom>
        </p:spPr>
      </p:pic>
      <p:sp>
        <p:nvSpPr>
          <p:cNvPr id="14" name="Flecha abajo 13"/>
          <p:cNvSpPr/>
          <p:nvPr/>
        </p:nvSpPr>
        <p:spPr>
          <a:xfrm>
            <a:off x="2607007" y="7488310"/>
            <a:ext cx="1186780" cy="986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260" y="6426250"/>
            <a:ext cx="1481141" cy="197934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8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71710"/>
            <a:ext cx="672465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i="0" u="none" strike="noStrike" baseline="0" dirty="0" smtClean="0">
                <a:solidFill>
                  <a:srgbClr val="92D050"/>
                </a:solidFill>
                <a:latin typeface="Berlin Sans FB Demi" panose="020E0802020502020306" pitchFamily="34" charset="0"/>
              </a:rPr>
              <a:t>¿Cómo se distribuyen los Ingresos 2020?</a:t>
            </a: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i="0" u="none" strike="noStrik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ingresos que se contemplan en la LIMZ, se distribuyen de la siguiente forma:</a:t>
            </a: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100" b="1" dirty="0">
              <a:latin typeface="Arial" panose="020B0604020202020204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398375"/>
              </p:ext>
            </p:extLst>
          </p:nvPr>
        </p:nvGraphicFramePr>
        <p:xfrm>
          <a:off x="0" y="1764453"/>
          <a:ext cx="6433689" cy="449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3323"/>
              </p:ext>
            </p:extLst>
          </p:nvPr>
        </p:nvGraphicFramePr>
        <p:xfrm>
          <a:off x="290962" y="6735914"/>
          <a:ext cx="6276075" cy="11353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04084"/>
                <a:gridCol w="197199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</a:rPr>
                        <a:t>Fuente de Financiamiento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</a:rPr>
                        <a:t>Presupuesto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Ingresos Propios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</a:rPr>
                        <a:t>$3,435,285,105.00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Recursos Federales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</a:rPr>
                        <a:t>$3,651,761,345.00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Recursos Estatales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</a:rPr>
                        <a:t>$480,166,013.00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5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0"/>
            <a:ext cx="672465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distintos tipos de recursos que conforman el Presupuesto de Ingresos a su vez se subdivide en:</a:t>
            </a:r>
            <a:endParaRPr lang="es-MX" i="0" u="none" strike="noStrike" baseline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100" b="1" dirty="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5" y="1577883"/>
            <a:ext cx="5418032" cy="649644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4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4" y="2894881"/>
            <a:ext cx="6160510" cy="438221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0"/>
            <a:ext cx="672465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i="0" u="none" strike="noStrike" baseline="0" dirty="0" smtClean="0">
                <a:solidFill>
                  <a:srgbClr val="00CCFF"/>
                </a:solidFill>
                <a:latin typeface="Berlin Sans FB Demi" panose="020E0802020502020306" pitchFamily="34" charset="0"/>
              </a:rPr>
              <a:t>¿A</a:t>
            </a:r>
            <a:r>
              <a:rPr lang="es-MX" sz="2800" b="1" i="0" u="none" strike="noStrike" dirty="0" smtClean="0">
                <a:solidFill>
                  <a:srgbClr val="00CCFF"/>
                </a:solidFill>
                <a:latin typeface="Berlin Sans FB Demi" panose="020E0802020502020306" pitchFamily="34" charset="0"/>
              </a:rPr>
              <a:t> que se refieren estos Ingresos y de donde provienen</a:t>
            </a:r>
            <a:r>
              <a:rPr lang="es-MX" sz="2800" b="1" i="0" u="none" strike="noStrike" baseline="0" dirty="0" smtClean="0">
                <a:solidFill>
                  <a:srgbClr val="00CCFF"/>
                </a:solidFill>
                <a:latin typeface="Berlin Sans FB Demi" panose="020E0802020502020306" pitchFamily="34" charset="0"/>
              </a:rPr>
              <a:t>?</a:t>
            </a:r>
            <a:endParaRPr lang="es-MX" i="0" u="none" strike="noStrike" baseline="0" dirty="0" smtClean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100" b="1" dirty="0"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7" y="1143359"/>
            <a:ext cx="5442799" cy="16814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00" y="7323655"/>
            <a:ext cx="1202290" cy="16251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874" y="7537313"/>
            <a:ext cx="1152525" cy="135255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3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40" y="563747"/>
            <a:ext cx="4887807" cy="238361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70118" y="3209821"/>
            <a:ext cx="4213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¿Cómo se gasta en Zapopan? </a:t>
            </a:r>
            <a:endParaRPr lang="es-MX" sz="24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63272"/>
              </p:ext>
            </p:extLst>
          </p:nvPr>
        </p:nvGraphicFramePr>
        <p:xfrm>
          <a:off x="280989" y="3798116"/>
          <a:ext cx="6391273" cy="198145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267074"/>
                <a:gridCol w="1828800"/>
                <a:gridCol w="1295399"/>
              </a:tblGrid>
              <a:tr h="246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Gasto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Corriente </a:t>
                      </a: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(servicios personales de atención ciudadana, mantenimiento, etc.) 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$6,348,478,051.00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 de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(Obra pública, vehículos utilitarios)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$947,878,041.00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 la deuda y disminución de pasivos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$270,856,371.00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Pensiones y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Jubilaciones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$7,567,212,463.00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71451" y="5987089"/>
            <a:ext cx="65008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84% se destina a gasto operativo o corriente con </a:t>
            </a:r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finalidad de atender a las necesidades de los </a:t>
            </a:r>
            <a:r>
              <a:rPr lang="es-MX" sz="1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zapopanos</a:t>
            </a:r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servicios públicos como es la recolección de basura, atención a parques y jardines; así como la atención en ventanilla de servicios para trámites municipales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entre otros. Un 13% del gasto es destinado para </a:t>
            </a:r>
            <a:r>
              <a:rPr lang="es-MX" sz="16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la infraestructura y obras públicas en el municipio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diversas acciones y servicios en las colonias para que sea un Zapopan mejor. El restante 3% se utiliza para hacer frente a los compromisos financieros como son el pago de la deuda contratada en otras administraciones </a:t>
            </a:r>
            <a:r>
              <a:rPr lang="es-MX" sz="16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fin de ampliar infraestructura urbana del municipio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7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7" y="345057"/>
            <a:ext cx="6170853" cy="1138687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92D050"/>
                </a:solidFill>
                <a:latin typeface="Berlin Sans FB Demi" panose="020E0802020502020306" pitchFamily="34" charset="0"/>
              </a:rPr>
              <a:t>Existen 3 formas de entender el Gasto: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375"/>
            <a:ext cx="6858000" cy="148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4" y="1518250"/>
            <a:ext cx="5705475" cy="3238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41252" y="5233016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i="0" u="none" strike="noStrike" baseline="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¿Para qué se gasta? </a:t>
            </a:r>
            <a:endParaRPr lang="es-MX" sz="24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3221" y="5928936"/>
            <a:ext cx="6452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Se usan los recursos del municipio para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atender problemas públicos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que afectan a los </a:t>
            </a:r>
            <a:r>
              <a:rPr lang="es-MX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zapopanos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El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Municipio de Zapopan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tiene necesidades que van desde la recolección de basura hasta la construcción de nuevas calles y por lo tanto los recursos deben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priorizarse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de acuerdo a lo que el municipio necesite en el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año considerando también los </a:t>
            </a:r>
            <a:r>
              <a:rPr lang="es-MX" b="1" dirty="0" smtClean="0">
                <a:solidFill>
                  <a:srgbClr val="CC3399"/>
                </a:solidFill>
                <a:latin typeface="Arial" panose="020B0604020202020204" pitchFamily="34" charset="0"/>
              </a:rPr>
              <a:t>instrumentos de participación ciudadana como el Presupuesto Participativo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E1-725E-4D78-8B8F-107EAD2109F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9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2148</Words>
  <Application>Microsoft Office PowerPoint</Application>
  <PresentationFormat>Carta (216 x 279 mm)</PresentationFormat>
  <Paragraphs>234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  Gobierno de Zapopan   Presupuesto de Egresos 2020   Formato Ciudadano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Existen 3 formas de entender el Gasto: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Gobierno de Zapopan   Presupuesto 2020   Formato Ciudadano</dc:title>
  <dc:creator>Luis Andres Sanchez Flores</dc:creator>
  <cp:lastModifiedBy>cgloria</cp:lastModifiedBy>
  <cp:revision>49</cp:revision>
  <dcterms:created xsi:type="dcterms:W3CDTF">2020-01-09T16:02:31Z</dcterms:created>
  <dcterms:modified xsi:type="dcterms:W3CDTF">2020-02-27T22:58:09Z</dcterms:modified>
</cp:coreProperties>
</file>