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3" r:id="rId9"/>
    <p:sldId id="264" r:id="rId10"/>
    <p:sldId id="268" r:id="rId11"/>
    <p:sldId id="266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425BE1-5216-4905-BFA8-3A50E745A0F1}" type="doc">
      <dgm:prSet loTypeId="urn:microsoft.com/office/officeart/2018/2/layout/IconCircleList" loCatId="icon" qsTypeId="urn:microsoft.com/office/officeart/2005/8/quickstyle/simple4" qsCatId="simple" csTypeId="urn:microsoft.com/office/officeart/2018/5/colors/Iconchunking_neutralicon_accent5_2" csCatId="accent5" phldr="1"/>
      <dgm:spPr/>
    </dgm:pt>
    <dgm:pt modelId="{31A511EF-82E6-46F2-8D56-3B41766940E2}">
      <dgm:prSet/>
      <dgm:spPr/>
      <dgm:t>
        <a:bodyPr rtlCol="0"/>
        <a:lstStyle/>
        <a:p>
          <a:pPr>
            <a:lnSpc>
              <a:spcPct val="100000"/>
            </a:lnSpc>
          </a:pPr>
          <a:r>
            <a:rPr lang="es-ES" b="1" noProof="0">
              <a:latin typeface="+mn-lt"/>
            </a:rPr>
            <a:t>TRANSPARENCIA</a:t>
          </a:r>
        </a:p>
      </dgm:t>
      <dgm:extLst>
        <a:ext uri="{E40237B7-FDA0-4F09-8148-C483321AD2D9}">
          <dgm14:cNvPr xmlns:dgm14="http://schemas.microsoft.com/office/drawing/2010/diagram" id="0" name="" title="Task 1- market entry strategies"/>
        </a:ext>
      </dgm:extLst>
    </dgm:pt>
    <dgm:pt modelId="{558EBD23-69F9-4C9C-951B-35AE04F45DF2}" type="parTrans" cxnId="{2FD75CCC-F144-4E90-A89B-6B8CF534C6A7}">
      <dgm:prSet/>
      <dgm:spPr/>
      <dgm:t>
        <a:bodyPr rtlCol="0"/>
        <a:lstStyle/>
        <a:p>
          <a:pPr rtl="0"/>
          <a:endParaRPr lang="en-US">
            <a:latin typeface="+mn-lt"/>
          </a:endParaRPr>
        </a:p>
      </dgm:t>
    </dgm:pt>
    <dgm:pt modelId="{D9852E9F-9249-4BC7-9ED7-52FD5BC25B0D}" type="sibTrans" cxnId="{2FD75CCC-F144-4E90-A89B-6B8CF534C6A7}">
      <dgm:prSet/>
      <dgm:spPr/>
      <dgm:t>
        <a:bodyPr rtlCol="0"/>
        <a:lstStyle/>
        <a:p>
          <a:pPr>
            <a:lnSpc>
              <a:spcPct val="100000"/>
            </a:lnSpc>
          </a:pPr>
          <a:endParaRPr lang="en-US">
            <a:latin typeface="+mn-lt"/>
          </a:endParaRPr>
        </a:p>
      </dgm:t>
    </dgm:pt>
    <dgm:pt modelId="{7857A2B9-82F1-47E0-A1E4-CF4F93602F77}">
      <dgm:prSet/>
      <dgm:spPr/>
      <dgm:t>
        <a:bodyPr rtlCol="0"/>
        <a:lstStyle/>
        <a:p>
          <a:pPr>
            <a:lnSpc>
              <a:spcPct val="100000"/>
            </a:lnSpc>
          </a:pPr>
          <a:r>
            <a:rPr lang="es-ES" b="1" i="0" u="none" strike="noStrike" cap="none" normalizeH="0" noProof="0" dirty="0">
              <a:effectLst/>
              <a:latin typeface="+mn-lt"/>
            </a:rPr>
            <a:t>ACCESO A LA INFORMACIÓN </a:t>
          </a:r>
        </a:p>
      </dgm:t>
      <dgm:extLst>
        <a:ext uri="{E40237B7-FDA0-4F09-8148-C483321AD2D9}">
          <dgm14:cNvPr xmlns:dgm14="http://schemas.microsoft.com/office/drawing/2010/diagram" id="0" name="" title="Task 2- product and brand launch"/>
        </a:ext>
      </dgm:extLst>
    </dgm:pt>
    <dgm:pt modelId="{4CF2B930-4CBC-4FEC-8F76-E4271D22ACC1}" type="parTrans" cxnId="{48216F9C-11C3-49EB-906D-D6D952E132F7}">
      <dgm:prSet/>
      <dgm:spPr/>
      <dgm:t>
        <a:bodyPr rtlCol="0"/>
        <a:lstStyle/>
        <a:p>
          <a:pPr rtl="0"/>
          <a:endParaRPr lang="en-US">
            <a:latin typeface="+mn-lt"/>
          </a:endParaRPr>
        </a:p>
      </dgm:t>
    </dgm:pt>
    <dgm:pt modelId="{FBF4032C-6BF0-45B2-963F-81F9DEBFE1BC}" type="sibTrans" cxnId="{48216F9C-11C3-49EB-906D-D6D952E132F7}">
      <dgm:prSet/>
      <dgm:spPr/>
      <dgm:t>
        <a:bodyPr rtlCol="0"/>
        <a:lstStyle/>
        <a:p>
          <a:pPr>
            <a:lnSpc>
              <a:spcPct val="100000"/>
            </a:lnSpc>
          </a:pPr>
          <a:endParaRPr lang="en-US">
            <a:latin typeface="+mn-lt"/>
          </a:endParaRPr>
        </a:p>
      </dgm:t>
    </dgm:pt>
    <dgm:pt modelId="{72E6E978-ACDC-4EB6-A64E-0818A3CE1713}">
      <dgm:prSet/>
      <dgm:spPr/>
      <dgm:t>
        <a:bodyPr rtlCol="0"/>
        <a:lstStyle/>
        <a:p>
          <a:pPr>
            <a:lnSpc>
              <a:spcPct val="100000"/>
            </a:lnSpc>
          </a:pPr>
          <a:r>
            <a:rPr lang="es-ES" b="1" i="0" u="none" strike="noStrike" cap="none" normalizeH="0" noProof="0">
              <a:effectLst/>
              <a:latin typeface="+mn-lt"/>
            </a:rPr>
            <a:t>GOBIERNO ABIERTO</a:t>
          </a:r>
        </a:p>
      </dgm:t>
      <dgm:extLst>
        <a:ext uri="{E40237B7-FDA0-4F09-8148-C483321AD2D9}">
          <dgm14:cNvPr xmlns:dgm14="http://schemas.microsoft.com/office/drawing/2010/diagram" id="0" name="" title="Task 3- competitive intelligence data"/>
        </a:ext>
      </dgm:extLst>
    </dgm:pt>
    <dgm:pt modelId="{6798258A-CE66-400B-BAA5-62EB85BD6B99}" type="parTrans" cxnId="{8F9C65CA-CD63-4E75-812F-0489056A9E13}">
      <dgm:prSet/>
      <dgm:spPr/>
      <dgm:t>
        <a:bodyPr rtlCol="0"/>
        <a:lstStyle/>
        <a:p>
          <a:pPr rtl="0"/>
          <a:endParaRPr lang="en-US">
            <a:latin typeface="+mn-lt"/>
          </a:endParaRPr>
        </a:p>
      </dgm:t>
    </dgm:pt>
    <dgm:pt modelId="{DBF0854F-D6D6-4677-842A-EC4FFEC6BDED}" type="sibTrans" cxnId="{8F9C65CA-CD63-4E75-812F-0489056A9E13}">
      <dgm:prSet/>
      <dgm:spPr/>
      <dgm:t>
        <a:bodyPr rtlCol="0"/>
        <a:lstStyle/>
        <a:p>
          <a:pPr>
            <a:lnSpc>
              <a:spcPct val="100000"/>
            </a:lnSpc>
          </a:pPr>
          <a:endParaRPr lang="en-US">
            <a:latin typeface="+mn-lt"/>
          </a:endParaRPr>
        </a:p>
      </dgm:t>
    </dgm:pt>
    <dgm:pt modelId="{3F365547-0919-4C94-A54E-69A7DF73309A}">
      <dgm:prSet/>
      <dgm:spPr/>
      <dgm:t>
        <a:bodyPr rtlCol="0"/>
        <a:lstStyle/>
        <a:p>
          <a:pPr>
            <a:lnSpc>
              <a:spcPct val="100000"/>
            </a:lnSpc>
          </a:pPr>
          <a:r>
            <a:rPr lang="es-ES" b="1" i="0" u="none" strike="noStrike" cap="none" normalizeH="0" noProof="0" dirty="0">
              <a:effectLst/>
              <a:latin typeface="+mn-lt"/>
            </a:rPr>
            <a:t>PROTECCIÓN DE DATOS PERSONALES</a:t>
          </a:r>
        </a:p>
      </dgm:t>
      <dgm:extLst>
        <a:ext uri="{E40237B7-FDA0-4F09-8148-C483321AD2D9}">
          <dgm14:cNvPr xmlns:dgm14="http://schemas.microsoft.com/office/drawing/2010/diagram" id="0" name="" title="Task 4- market analysis, review and monitoring"/>
        </a:ext>
      </dgm:extLst>
    </dgm:pt>
    <dgm:pt modelId="{36F3B829-1134-43FE-9040-CCCFCF9016EB}" type="parTrans" cxnId="{0FBA7D36-4A19-459D-8DE1-94836224200A}">
      <dgm:prSet/>
      <dgm:spPr/>
      <dgm:t>
        <a:bodyPr rtlCol="0"/>
        <a:lstStyle/>
        <a:p>
          <a:pPr rtl="0"/>
          <a:endParaRPr lang="en-US">
            <a:latin typeface="+mn-lt"/>
          </a:endParaRPr>
        </a:p>
      </dgm:t>
    </dgm:pt>
    <dgm:pt modelId="{A8D71198-7393-4BB2-A6DF-A980A7496AE3}" type="sibTrans" cxnId="{0FBA7D36-4A19-459D-8DE1-94836224200A}">
      <dgm:prSet/>
      <dgm:spPr/>
      <dgm:t>
        <a:bodyPr rtlCol="0"/>
        <a:lstStyle/>
        <a:p>
          <a:pPr rtl="0"/>
          <a:endParaRPr lang="en-US">
            <a:latin typeface="+mn-lt"/>
          </a:endParaRPr>
        </a:p>
      </dgm:t>
    </dgm:pt>
    <dgm:pt modelId="{6D0319B5-E8F9-422F-BF17-0A6EBDD073D2}" type="pres">
      <dgm:prSet presAssocID="{94425BE1-5216-4905-BFA8-3A50E745A0F1}" presName="root" presStyleCnt="0">
        <dgm:presLayoutVars>
          <dgm:dir/>
          <dgm:resizeHandles val="exact"/>
        </dgm:presLayoutVars>
      </dgm:prSet>
      <dgm:spPr/>
    </dgm:pt>
    <dgm:pt modelId="{0B5575FB-C099-407E-AA6B-BDAD9BFBD5B6}" type="pres">
      <dgm:prSet presAssocID="{94425BE1-5216-4905-BFA8-3A50E745A0F1}" presName="container" presStyleCnt="0">
        <dgm:presLayoutVars>
          <dgm:dir/>
          <dgm:resizeHandles val="exact"/>
        </dgm:presLayoutVars>
      </dgm:prSet>
      <dgm:spPr/>
    </dgm:pt>
    <dgm:pt modelId="{EE620BA7-01C0-4C60-9C8A-90747AB07F8F}" type="pres">
      <dgm:prSet presAssocID="{31A511EF-82E6-46F2-8D56-3B41766940E2}" presName="compNode" presStyleCnt="0"/>
      <dgm:spPr/>
    </dgm:pt>
    <dgm:pt modelId="{FC12BDF8-57BE-4DF4-9474-7311CA768FB7}" type="pres">
      <dgm:prSet presAssocID="{31A511EF-82E6-46F2-8D56-3B41766940E2}" presName="iconBgRect" presStyleLbl="bgShp" presStyleIdx="0" presStyleCnt="4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</dgm:pt>
    <dgm:pt modelId="{DB0F5159-FDEB-47B7-9C32-18C410ACC6D6}" type="pres">
      <dgm:prSet presAssocID="{31A511EF-82E6-46F2-8D56-3B41766940E2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4A6DFC94-A91F-4C2A-BACE-B3D539695BB5}" type="pres">
      <dgm:prSet presAssocID="{31A511EF-82E6-46F2-8D56-3B41766940E2}" presName="spaceRect" presStyleCnt="0"/>
      <dgm:spPr/>
    </dgm:pt>
    <dgm:pt modelId="{8C88EBF3-65AC-4F16-B31E-92F347897813}" type="pres">
      <dgm:prSet presAssocID="{31A511EF-82E6-46F2-8D56-3B41766940E2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s-MX"/>
        </a:p>
      </dgm:t>
    </dgm:pt>
    <dgm:pt modelId="{F080AE7F-42FA-41D9-9225-DD76A3503FC1}" type="pres">
      <dgm:prSet presAssocID="{D9852E9F-9249-4BC7-9ED7-52FD5BC25B0D}" presName="sibTrans" presStyleLbl="sibTrans2D1" presStyleIdx="0" presStyleCnt="0"/>
      <dgm:spPr/>
      <dgm:t>
        <a:bodyPr/>
        <a:lstStyle/>
        <a:p>
          <a:endParaRPr lang="es-MX"/>
        </a:p>
      </dgm:t>
    </dgm:pt>
    <dgm:pt modelId="{8A5F3319-033A-4353-BC37-DA729535E740}" type="pres">
      <dgm:prSet presAssocID="{7857A2B9-82F1-47E0-A1E4-CF4F93602F77}" presName="compNode" presStyleCnt="0"/>
      <dgm:spPr/>
    </dgm:pt>
    <dgm:pt modelId="{AE12624E-5643-4247-AE0C-4CFA7031E941}" type="pres">
      <dgm:prSet presAssocID="{7857A2B9-82F1-47E0-A1E4-CF4F93602F77}" presName="iconBgRect" presStyleLbl="bgShp" presStyleIdx="1" presStyleCnt="4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</dgm:pt>
    <dgm:pt modelId="{A0E27109-01EC-462C-8249-D1E4E33EF449}" type="pres">
      <dgm:prSet presAssocID="{7857A2B9-82F1-47E0-A1E4-CF4F93602F77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formation"/>
        </a:ext>
      </dgm:extLst>
    </dgm:pt>
    <dgm:pt modelId="{E4C97BC4-9432-4804-99B7-11BF84F81F5B}" type="pres">
      <dgm:prSet presAssocID="{7857A2B9-82F1-47E0-A1E4-CF4F93602F77}" presName="spaceRect" presStyleCnt="0"/>
      <dgm:spPr/>
    </dgm:pt>
    <dgm:pt modelId="{99216BC4-0806-4AC0-AD16-07F28B46D0E6}" type="pres">
      <dgm:prSet presAssocID="{7857A2B9-82F1-47E0-A1E4-CF4F93602F77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s-MX"/>
        </a:p>
      </dgm:t>
    </dgm:pt>
    <dgm:pt modelId="{5E50F496-EA2D-410D-B461-BFF7752E196F}" type="pres">
      <dgm:prSet presAssocID="{FBF4032C-6BF0-45B2-963F-81F9DEBFE1BC}" presName="sibTrans" presStyleLbl="sibTrans2D1" presStyleIdx="0" presStyleCnt="0"/>
      <dgm:spPr/>
      <dgm:t>
        <a:bodyPr/>
        <a:lstStyle/>
        <a:p>
          <a:endParaRPr lang="es-MX"/>
        </a:p>
      </dgm:t>
    </dgm:pt>
    <dgm:pt modelId="{95FC294C-A3A0-456A-BD66-27F80B56F1A7}" type="pres">
      <dgm:prSet presAssocID="{72E6E978-ACDC-4EB6-A64E-0818A3CE1713}" presName="compNode" presStyleCnt="0"/>
      <dgm:spPr/>
    </dgm:pt>
    <dgm:pt modelId="{4503E1C8-52C7-453B-81FA-2B8C35143261}" type="pres">
      <dgm:prSet presAssocID="{72E6E978-ACDC-4EB6-A64E-0818A3CE1713}" presName="iconBgRect" presStyleLbl="bgShp" presStyleIdx="2" presStyleCnt="4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</dgm:pt>
    <dgm:pt modelId="{6BAFD0DB-A5A1-43F7-B37A-DD15CE8E5D72}" type="pres">
      <dgm:prSet presAssocID="{72E6E978-ACDC-4EB6-A64E-0818A3CE1713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CF3925C5-BC20-4AA6-9904-7B37D35A7E5E}" type="pres">
      <dgm:prSet presAssocID="{72E6E978-ACDC-4EB6-A64E-0818A3CE1713}" presName="spaceRect" presStyleCnt="0"/>
      <dgm:spPr/>
    </dgm:pt>
    <dgm:pt modelId="{EF743836-5772-469E-B66D-BF4F0A451B3A}" type="pres">
      <dgm:prSet presAssocID="{72E6E978-ACDC-4EB6-A64E-0818A3CE1713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s-MX"/>
        </a:p>
      </dgm:t>
    </dgm:pt>
    <dgm:pt modelId="{DDD360AD-1E5C-4E18-BD0A-FEFFD5B56F82}" type="pres">
      <dgm:prSet presAssocID="{DBF0854F-D6D6-4677-842A-EC4FFEC6BDED}" presName="sibTrans" presStyleLbl="sibTrans2D1" presStyleIdx="0" presStyleCnt="0"/>
      <dgm:spPr/>
      <dgm:t>
        <a:bodyPr/>
        <a:lstStyle/>
        <a:p>
          <a:endParaRPr lang="es-MX"/>
        </a:p>
      </dgm:t>
    </dgm:pt>
    <dgm:pt modelId="{998D6C00-D58E-4291-AFD5-2D577425FB69}" type="pres">
      <dgm:prSet presAssocID="{3F365547-0919-4C94-A54E-69A7DF73309A}" presName="compNode" presStyleCnt="0"/>
      <dgm:spPr/>
    </dgm:pt>
    <dgm:pt modelId="{AE54A1F7-8943-449E-B397-DA6DAE359547}" type="pres">
      <dgm:prSet presAssocID="{3F365547-0919-4C94-A54E-69A7DF73309A}" presName="iconBgRect" presStyleLbl="bgShp" presStyleIdx="3" presStyleCnt="4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</dgm:pt>
    <dgm:pt modelId="{EE73C0D8-3ED5-4FF4-8B75-929DB43F7F78}" type="pres">
      <dgm:prSet presAssocID="{3F365547-0919-4C94-A54E-69A7DF73309A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B4E052BD-509F-42CC-B118-F34D6871D50B}" type="pres">
      <dgm:prSet presAssocID="{3F365547-0919-4C94-A54E-69A7DF73309A}" presName="spaceRect" presStyleCnt="0"/>
      <dgm:spPr/>
    </dgm:pt>
    <dgm:pt modelId="{48935692-5648-4F89-A6E9-EF11807E1F10}" type="pres">
      <dgm:prSet presAssocID="{3F365547-0919-4C94-A54E-69A7DF73309A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8216F9C-11C3-49EB-906D-D6D952E132F7}" srcId="{94425BE1-5216-4905-BFA8-3A50E745A0F1}" destId="{7857A2B9-82F1-47E0-A1E4-CF4F93602F77}" srcOrd="1" destOrd="0" parTransId="{4CF2B930-4CBC-4FEC-8F76-E4271D22ACC1}" sibTransId="{FBF4032C-6BF0-45B2-963F-81F9DEBFE1BC}"/>
    <dgm:cxn modelId="{4A55EF32-EE10-40C7-9073-0814549B6099}" type="presOf" srcId="{FBF4032C-6BF0-45B2-963F-81F9DEBFE1BC}" destId="{5E50F496-EA2D-410D-B461-BFF7752E196F}" srcOrd="0" destOrd="0" presId="urn:microsoft.com/office/officeart/2018/2/layout/IconCircleList"/>
    <dgm:cxn modelId="{E7BD1CFE-9E79-41E8-95F4-7A5C1DAB0039}" type="presOf" srcId="{72E6E978-ACDC-4EB6-A64E-0818A3CE1713}" destId="{EF743836-5772-469E-B66D-BF4F0A451B3A}" srcOrd="0" destOrd="0" presId="urn:microsoft.com/office/officeart/2018/2/layout/IconCircleList"/>
    <dgm:cxn modelId="{2885DDA1-B589-4199-90B4-F07B6BE1ADAC}" type="presOf" srcId="{3F365547-0919-4C94-A54E-69A7DF73309A}" destId="{48935692-5648-4F89-A6E9-EF11807E1F10}" srcOrd="0" destOrd="0" presId="urn:microsoft.com/office/officeart/2018/2/layout/IconCircleList"/>
    <dgm:cxn modelId="{01B462EA-0BEA-416E-A087-317829100624}" type="presOf" srcId="{DBF0854F-D6D6-4677-842A-EC4FFEC6BDED}" destId="{DDD360AD-1E5C-4E18-BD0A-FEFFD5B56F82}" srcOrd="0" destOrd="0" presId="urn:microsoft.com/office/officeart/2018/2/layout/IconCircleList"/>
    <dgm:cxn modelId="{9D383788-ACED-4CF9-B00F-48F43F444552}" type="presOf" srcId="{D9852E9F-9249-4BC7-9ED7-52FD5BC25B0D}" destId="{F080AE7F-42FA-41D9-9225-DD76A3503FC1}" srcOrd="0" destOrd="0" presId="urn:microsoft.com/office/officeart/2018/2/layout/IconCircleList"/>
    <dgm:cxn modelId="{AB8DC293-168D-40ED-BB6C-93BFDAE93CDB}" type="presOf" srcId="{31A511EF-82E6-46F2-8D56-3B41766940E2}" destId="{8C88EBF3-65AC-4F16-B31E-92F347897813}" srcOrd="0" destOrd="0" presId="urn:microsoft.com/office/officeart/2018/2/layout/IconCircleList"/>
    <dgm:cxn modelId="{DA97D22B-3BC4-4328-A80E-9A4AD4706B25}" type="presOf" srcId="{7857A2B9-82F1-47E0-A1E4-CF4F93602F77}" destId="{99216BC4-0806-4AC0-AD16-07F28B46D0E6}" srcOrd="0" destOrd="0" presId="urn:microsoft.com/office/officeart/2018/2/layout/IconCircleList"/>
    <dgm:cxn modelId="{2FD75CCC-F144-4E90-A89B-6B8CF534C6A7}" srcId="{94425BE1-5216-4905-BFA8-3A50E745A0F1}" destId="{31A511EF-82E6-46F2-8D56-3B41766940E2}" srcOrd="0" destOrd="0" parTransId="{558EBD23-69F9-4C9C-951B-35AE04F45DF2}" sibTransId="{D9852E9F-9249-4BC7-9ED7-52FD5BC25B0D}"/>
    <dgm:cxn modelId="{432145EB-149A-4CE9-9A45-D46627A55504}" type="presOf" srcId="{94425BE1-5216-4905-BFA8-3A50E745A0F1}" destId="{6D0319B5-E8F9-422F-BF17-0A6EBDD073D2}" srcOrd="0" destOrd="0" presId="urn:microsoft.com/office/officeart/2018/2/layout/IconCircleList"/>
    <dgm:cxn modelId="{8F9C65CA-CD63-4E75-812F-0489056A9E13}" srcId="{94425BE1-5216-4905-BFA8-3A50E745A0F1}" destId="{72E6E978-ACDC-4EB6-A64E-0818A3CE1713}" srcOrd="2" destOrd="0" parTransId="{6798258A-CE66-400B-BAA5-62EB85BD6B99}" sibTransId="{DBF0854F-D6D6-4677-842A-EC4FFEC6BDED}"/>
    <dgm:cxn modelId="{0FBA7D36-4A19-459D-8DE1-94836224200A}" srcId="{94425BE1-5216-4905-BFA8-3A50E745A0F1}" destId="{3F365547-0919-4C94-A54E-69A7DF73309A}" srcOrd="3" destOrd="0" parTransId="{36F3B829-1134-43FE-9040-CCCFCF9016EB}" sibTransId="{A8D71198-7393-4BB2-A6DF-A980A7496AE3}"/>
    <dgm:cxn modelId="{DAE8F50D-3F54-4CAC-8A93-CA2006C77EBE}" type="presParOf" srcId="{6D0319B5-E8F9-422F-BF17-0A6EBDD073D2}" destId="{0B5575FB-C099-407E-AA6B-BDAD9BFBD5B6}" srcOrd="0" destOrd="0" presId="urn:microsoft.com/office/officeart/2018/2/layout/IconCircleList"/>
    <dgm:cxn modelId="{A3D58B47-457F-44F6-BBAF-21B29268EFF8}" type="presParOf" srcId="{0B5575FB-C099-407E-AA6B-BDAD9BFBD5B6}" destId="{EE620BA7-01C0-4C60-9C8A-90747AB07F8F}" srcOrd="0" destOrd="0" presId="urn:microsoft.com/office/officeart/2018/2/layout/IconCircleList"/>
    <dgm:cxn modelId="{A14E4612-A8C0-4328-B039-6BA6164B508C}" type="presParOf" srcId="{EE620BA7-01C0-4C60-9C8A-90747AB07F8F}" destId="{FC12BDF8-57BE-4DF4-9474-7311CA768FB7}" srcOrd="0" destOrd="0" presId="urn:microsoft.com/office/officeart/2018/2/layout/IconCircleList"/>
    <dgm:cxn modelId="{7C9E73A6-923C-4E66-84E8-8CB76A4EDE98}" type="presParOf" srcId="{EE620BA7-01C0-4C60-9C8A-90747AB07F8F}" destId="{DB0F5159-FDEB-47B7-9C32-18C410ACC6D6}" srcOrd="1" destOrd="0" presId="urn:microsoft.com/office/officeart/2018/2/layout/IconCircleList"/>
    <dgm:cxn modelId="{8478E6FD-E54E-4335-9DF1-BA34C7654734}" type="presParOf" srcId="{EE620BA7-01C0-4C60-9C8A-90747AB07F8F}" destId="{4A6DFC94-A91F-4C2A-BACE-B3D539695BB5}" srcOrd="2" destOrd="0" presId="urn:microsoft.com/office/officeart/2018/2/layout/IconCircleList"/>
    <dgm:cxn modelId="{8293C51C-D618-4BC1-B876-990DD6BC5665}" type="presParOf" srcId="{EE620BA7-01C0-4C60-9C8A-90747AB07F8F}" destId="{8C88EBF3-65AC-4F16-B31E-92F347897813}" srcOrd="3" destOrd="0" presId="urn:microsoft.com/office/officeart/2018/2/layout/IconCircleList"/>
    <dgm:cxn modelId="{2CFB7B9A-04F4-4111-8A6A-3B9874989FC6}" type="presParOf" srcId="{0B5575FB-C099-407E-AA6B-BDAD9BFBD5B6}" destId="{F080AE7F-42FA-41D9-9225-DD76A3503FC1}" srcOrd="1" destOrd="0" presId="urn:microsoft.com/office/officeart/2018/2/layout/IconCircleList"/>
    <dgm:cxn modelId="{A422315B-18EB-4B3B-A599-D5F8F46596AA}" type="presParOf" srcId="{0B5575FB-C099-407E-AA6B-BDAD9BFBD5B6}" destId="{8A5F3319-033A-4353-BC37-DA729535E740}" srcOrd="2" destOrd="0" presId="urn:microsoft.com/office/officeart/2018/2/layout/IconCircleList"/>
    <dgm:cxn modelId="{C90ED9B2-69C2-4454-B385-AA6702DC9164}" type="presParOf" srcId="{8A5F3319-033A-4353-BC37-DA729535E740}" destId="{AE12624E-5643-4247-AE0C-4CFA7031E941}" srcOrd="0" destOrd="0" presId="urn:microsoft.com/office/officeart/2018/2/layout/IconCircleList"/>
    <dgm:cxn modelId="{91E62EF7-8D83-4860-9BD7-3E3C9FA86D4D}" type="presParOf" srcId="{8A5F3319-033A-4353-BC37-DA729535E740}" destId="{A0E27109-01EC-462C-8249-D1E4E33EF449}" srcOrd="1" destOrd="0" presId="urn:microsoft.com/office/officeart/2018/2/layout/IconCircleList"/>
    <dgm:cxn modelId="{EDE502CA-3156-4AB5-B29C-CFFCBC8DF23A}" type="presParOf" srcId="{8A5F3319-033A-4353-BC37-DA729535E740}" destId="{E4C97BC4-9432-4804-99B7-11BF84F81F5B}" srcOrd="2" destOrd="0" presId="urn:microsoft.com/office/officeart/2018/2/layout/IconCircleList"/>
    <dgm:cxn modelId="{4A4B276F-DD29-46F8-B84B-200B56CCE229}" type="presParOf" srcId="{8A5F3319-033A-4353-BC37-DA729535E740}" destId="{99216BC4-0806-4AC0-AD16-07F28B46D0E6}" srcOrd="3" destOrd="0" presId="urn:microsoft.com/office/officeart/2018/2/layout/IconCircleList"/>
    <dgm:cxn modelId="{69393FD3-495E-4F63-A3F5-68B0661B7CCE}" type="presParOf" srcId="{0B5575FB-C099-407E-AA6B-BDAD9BFBD5B6}" destId="{5E50F496-EA2D-410D-B461-BFF7752E196F}" srcOrd="3" destOrd="0" presId="urn:microsoft.com/office/officeart/2018/2/layout/IconCircleList"/>
    <dgm:cxn modelId="{2E072B28-F7D1-4349-9B2C-82977233A435}" type="presParOf" srcId="{0B5575FB-C099-407E-AA6B-BDAD9BFBD5B6}" destId="{95FC294C-A3A0-456A-BD66-27F80B56F1A7}" srcOrd="4" destOrd="0" presId="urn:microsoft.com/office/officeart/2018/2/layout/IconCircleList"/>
    <dgm:cxn modelId="{9281CCDC-6671-4586-BCB1-7F229F1875EA}" type="presParOf" srcId="{95FC294C-A3A0-456A-BD66-27F80B56F1A7}" destId="{4503E1C8-52C7-453B-81FA-2B8C35143261}" srcOrd="0" destOrd="0" presId="urn:microsoft.com/office/officeart/2018/2/layout/IconCircleList"/>
    <dgm:cxn modelId="{45204DC4-48D8-4570-BDB2-7F7A4B225543}" type="presParOf" srcId="{95FC294C-A3A0-456A-BD66-27F80B56F1A7}" destId="{6BAFD0DB-A5A1-43F7-B37A-DD15CE8E5D72}" srcOrd="1" destOrd="0" presId="urn:microsoft.com/office/officeart/2018/2/layout/IconCircleList"/>
    <dgm:cxn modelId="{84F964A9-BE92-4BCB-803B-C39676AEB249}" type="presParOf" srcId="{95FC294C-A3A0-456A-BD66-27F80B56F1A7}" destId="{CF3925C5-BC20-4AA6-9904-7B37D35A7E5E}" srcOrd="2" destOrd="0" presId="urn:microsoft.com/office/officeart/2018/2/layout/IconCircleList"/>
    <dgm:cxn modelId="{3952DFA6-C71E-4713-899A-380BFFBEAC4C}" type="presParOf" srcId="{95FC294C-A3A0-456A-BD66-27F80B56F1A7}" destId="{EF743836-5772-469E-B66D-BF4F0A451B3A}" srcOrd="3" destOrd="0" presId="urn:microsoft.com/office/officeart/2018/2/layout/IconCircleList"/>
    <dgm:cxn modelId="{13E6BF02-55B2-4B7E-83A1-3EAE54B6996A}" type="presParOf" srcId="{0B5575FB-C099-407E-AA6B-BDAD9BFBD5B6}" destId="{DDD360AD-1E5C-4E18-BD0A-FEFFD5B56F82}" srcOrd="5" destOrd="0" presId="urn:microsoft.com/office/officeart/2018/2/layout/IconCircleList"/>
    <dgm:cxn modelId="{D3DFA5F2-2E99-4567-878F-C86336E95B0A}" type="presParOf" srcId="{0B5575FB-C099-407E-AA6B-BDAD9BFBD5B6}" destId="{998D6C00-D58E-4291-AFD5-2D577425FB69}" srcOrd="6" destOrd="0" presId="urn:microsoft.com/office/officeart/2018/2/layout/IconCircleList"/>
    <dgm:cxn modelId="{235DAC8E-0DED-4485-83CD-7F619886991A}" type="presParOf" srcId="{998D6C00-D58E-4291-AFD5-2D577425FB69}" destId="{AE54A1F7-8943-449E-B397-DA6DAE359547}" srcOrd="0" destOrd="0" presId="urn:microsoft.com/office/officeart/2018/2/layout/IconCircleList"/>
    <dgm:cxn modelId="{6D087E86-B750-40B9-9982-468147CC4C26}" type="presParOf" srcId="{998D6C00-D58E-4291-AFD5-2D577425FB69}" destId="{EE73C0D8-3ED5-4FF4-8B75-929DB43F7F78}" srcOrd="1" destOrd="0" presId="urn:microsoft.com/office/officeart/2018/2/layout/IconCircleList"/>
    <dgm:cxn modelId="{739AF665-9EF1-4BF3-8C83-7374616665EC}" type="presParOf" srcId="{998D6C00-D58E-4291-AFD5-2D577425FB69}" destId="{B4E052BD-509F-42CC-B118-F34D6871D50B}" srcOrd="2" destOrd="0" presId="urn:microsoft.com/office/officeart/2018/2/layout/IconCircleList"/>
    <dgm:cxn modelId="{876AFF47-589A-4C69-B325-5EEE03C9F7C4}" type="presParOf" srcId="{998D6C00-D58E-4291-AFD5-2D577425FB69}" destId="{48935692-5648-4F89-A6E9-EF11807E1F10}" srcOrd="3" destOrd="0" presId="urn:microsoft.com/office/officeart/2018/2/layout/IconCircleList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2BDF8-57BE-4DF4-9474-7311CA768FB7}">
      <dsp:nvSpPr>
        <dsp:cNvPr id="0" name=""/>
        <dsp:cNvSpPr/>
      </dsp:nvSpPr>
      <dsp:spPr>
        <a:xfrm>
          <a:off x="36704" y="351859"/>
          <a:ext cx="820721" cy="820721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F5159-FDEB-47B7-9C32-18C410ACC6D6}">
      <dsp:nvSpPr>
        <dsp:cNvPr id="0" name=""/>
        <dsp:cNvSpPr/>
      </dsp:nvSpPr>
      <dsp:spPr>
        <a:xfrm>
          <a:off x="209055" y="524211"/>
          <a:ext cx="476018" cy="47601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88EBF3-65AC-4F16-B31E-92F347897813}">
      <dsp:nvSpPr>
        <dsp:cNvPr id="0" name=""/>
        <dsp:cNvSpPr/>
      </dsp:nvSpPr>
      <dsp:spPr>
        <a:xfrm>
          <a:off x="1033294" y="351859"/>
          <a:ext cx="1934557" cy="820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noProof="0">
              <a:latin typeface="+mn-lt"/>
            </a:rPr>
            <a:t>TRANSPARENCIA</a:t>
          </a:r>
        </a:p>
      </dsp:txBody>
      <dsp:txXfrm>
        <a:off x="1033294" y="351859"/>
        <a:ext cx="1934557" cy="820721"/>
      </dsp:txXfrm>
    </dsp:sp>
    <dsp:sp modelId="{AE12624E-5643-4247-AE0C-4CFA7031E941}">
      <dsp:nvSpPr>
        <dsp:cNvPr id="0" name=""/>
        <dsp:cNvSpPr/>
      </dsp:nvSpPr>
      <dsp:spPr>
        <a:xfrm>
          <a:off x="3304932" y="351859"/>
          <a:ext cx="820721" cy="820721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27109-01EC-462C-8249-D1E4E33EF449}">
      <dsp:nvSpPr>
        <dsp:cNvPr id="0" name=""/>
        <dsp:cNvSpPr/>
      </dsp:nvSpPr>
      <dsp:spPr>
        <a:xfrm>
          <a:off x="3477284" y="524211"/>
          <a:ext cx="476018" cy="476018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216BC4-0806-4AC0-AD16-07F28B46D0E6}">
      <dsp:nvSpPr>
        <dsp:cNvPr id="0" name=""/>
        <dsp:cNvSpPr/>
      </dsp:nvSpPr>
      <dsp:spPr>
        <a:xfrm>
          <a:off x="4301522" y="351859"/>
          <a:ext cx="1934557" cy="820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i="0" u="none" strike="noStrike" kern="1200" cap="none" normalizeH="0" noProof="0" dirty="0">
              <a:effectLst/>
              <a:latin typeface="+mn-lt"/>
            </a:rPr>
            <a:t>ACCESO A LA INFORMACIÓN </a:t>
          </a:r>
        </a:p>
      </dsp:txBody>
      <dsp:txXfrm>
        <a:off x="4301522" y="351859"/>
        <a:ext cx="1934557" cy="820721"/>
      </dsp:txXfrm>
    </dsp:sp>
    <dsp:sp modelId="{4503E1C8-52C7-453B-81FA-2B8C35143261}">
      <dsp:nvSpPr>
        <dsp:cNvPr id="0" name=""/>
        <dsp:cNvSpPr/>
      </dsp:nvSpPr>
      <dsp:spPr>
        <a:xfrm>
          <a:off x="36704" y="1652915"/>
          <a:ext cx="820721" cy="820721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FD0DB-A5A1-43F7-B37A-DD15CE8E5D72}">
      <dsp:nvSpPr>
        <dsp:cNvPr id="0" name=""/>
        <dsp:cNvSpPr/>
      </dsp:nvSpPr>
      <dsp:spPr>
        <a:xfrm>
          <a:off x="209055" y="1825266"/>
          <a:ext cx="476018" cy="476018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743836-5772-469E-B66D-BF4F0A451B3A}">
      <dsp:nvSpPr>
        <dsp:cNvPr id="0" name=""/>
        <dsp:cNvSpPr/>
      </dsp:nvSpPr>
      <dsp:spPr>
        <a:xfrm>
          <a:off x="1033294" y="1652915"/>
          <a:ext cx="1934557" cy="820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i="0" u="none" strike="noStrike" kern="1200" cap="none" normalizeH="0" noProof="0">
              <a:effectLst/>
              <a:latin typeface="+mn-lt"/>
            </a:rPr>
            <a:t>GOBIERNO ABIERTO</a:t>
          </a:r>
        </a:p>
      </dsp:txBody>
      <dsp:txXfrm>
        <a:off x="1033294" y="1652915"/>
        <a:ext cx="1934557" cy="820721"/>
      </dsp:txXfrm>
    </dsp:sp>
    <dsp:sp modelId="{AE54A1F7-8943-449E-B397-DA6DAE359547}">
      <dsp:nvSpPr>
        <dsp:cNvPr id="0" name=""/>
        <dsp:cNvSpPr/>
      </dsp:nvSpPr>
      <dsp:spPr>
        <a:xfrm>
          <a:off x="3304932" y="1652915"/>
          <a:ext cx="820721" cy="820721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73C0D8-3ED5-4FF4-8B75-929DB43F7F78}">
      <dsp:nvSpPr>
        <dsp:cNvPr id="0" name=""/>
        <dsp:cNvSpPr/>
      </dsp:nvSpPr>
      <dsp:spPr>
        <a:xfrm>
          <a:off x="3477284" y="1825266"/>
          <a:ext cx="476018" cy="476018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935692-5648-4F89-A6E9-EF11807E1F10}">
      <dsp:nvSpPr>
        <dsp:cNvPr id="0" name=""/>
        <dsp:cNvSpPr/>
      </dsp:nvSpPr>
      <dsp:spPr>
        <a:xfrm>
          <a:off x="4301522" y="1652915"/>
          <a:ext cx="1934557" cy="820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i="0" u="none" strike="noStrike" kern="1200" cap="none" normalizeH="0" noProof="0" dirty="0">
              <a:effectLst/>
              <a:latin typeface="+mn-lt"/>
            </a:rPr>
            <a:t>PROTECCIÓN DE DATOS PERSONALES</a:t>
          </a:r>
        </a:p>
      </dsp:txBody>
      <dsp:txXfrm>
        <a:off x="4301522" y="1652915"/>
        <a:ext cx="1934557" cy="820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88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9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3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6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2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5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0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3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7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8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42" r:id="rId5"/>
    <p:sldLayoutId id="2147483736" r:id="rId6"/>
    <p:sldLayoutId id="2147483737" r:id="rId7"/>
    <p:sldLayoutId id="2147483738" r:id="rId8"/>
    <p:sldLayoutId id="2147483741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FB33DC6A-1F1C-4A06-834E-CFF88F1C0B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xmlns="" id="{0FE1D5CF-87B8-4A8A-AD3C-01D06A6076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xmlns="" id="{60926200-45C2-41E9-839F-31CD5FE4CD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2CE9C2-8FF9-4822-903E-ED3C3D073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9074" cy="3204134"/>
          </a:xfrm>
        </p:spPr>
        <p:txBody>
          <a:bodyPr anchor="b">
            <a:normAutofit/>
          </a:bodyPr>
          <a:lstStyle/>
          <a:p>
            <a:pPr algn="ctr"/>
            <a:r>
              <a:rPr lang="es-MX" sz="4400" b="1" dirty="0"/>
              <a:t>Plan de Trabajo 2021</a:t>
            </a:r>
            <a:r>
              <a:rPr lang="es-MX" sz="5400" dirty="0"/>
              <a:t/>
            </a:r>
            <a:br>
              <a:rPr lang="es-MX" sz="5400" dirty="0"/>
            </a:br>
            <a:endParaRPr lang="es-MX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9F90674-9674-4138-B0D7-D48E4B5DC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124" y="4872922"/>
            <a:ext cx="5013698" cy="120814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MX" sz="2000" dirty="0"/>
              <a:t>Dirección de Transparencia y Buenas Prácticas</a:t>
            </a:r>
          </a:p>
          <a:p>
            <a:pPr algn="ctr">
              <a:lnSpc>
                <a:spcPct val="100000"/>
              </a:lnSpc>
            </a:pPr>
            <a:r>
              <a:rPr lang="es-MX" sz="2000" dirty="0"/>
              <a:t>Comité de Transparencia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3BE3302B-6EFC-448F-B7E5-3FD05944B6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038" t="56003" r="20378" b="17728"/>
          <a:stretch/>
        </p:blipFill>
        <p:spPr>
          <a:xfrm>
            <a:off x="7514575" y="248447"/>
            <a:ext cx="4358557" cy="233481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36793235-CCC6-42BB-AC13-F79F5C4DC8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308" t="26609" r="30885" b="18138"/>
          <a:stretch/>
        </p:blipFill>
        <p:spPr>
          <a:xfrm>
            <a:off x="6942132" y="3719121"/>
            <a:ext cx="298391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316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819E0E-B347-4DA9-85E8-0B9F913E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2800" dirty="0"/>
              <a:t>Actividades Permanentes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2081299-E655-43A8-B670-C2818C45E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086" y="1908313"/>
            <a:ext cx="7497843" cy="402866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MX" sz="2400" dirty="0"/>
              <a:t>Ordenar, en su caso, a las áreas competentes, que generen la información que derivado de sus facultades, competencias y funciones deban tener en posesión o que, previa acreditación de la imposibilidad de su generación, exponga, de forma fundada y motivada, las razones por las cuales no ejercieron dichas facultades, competencias o funciones, lo anterior de conformidad con su normativa interna;</a:t>
            </a:r>
          </a:p>
          <a:p>
            <a:pPr algn="just"/>
            <a:r>
              <a:rPr lang="es-MX" sz="2400" dirty="0"/>
              <a:t>En coordinación con la Dirección, establecer programas de capacitación en materia de transparencia, acceso a la información, accesibilidad y protección de datos personales, para todos los servidores públicos o integrantes del sujeto obligado.</a:t>
            </a:r>
          </a:p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EC0846B-1C4F-42E0-9193-9788EA0DF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267222" cy="2066544"/>
          </a:xfrm>
        </p:spPr>
        <p:txBody>
          <a:bodyPr>
            <a:normAutofit lnSpcReduction="10000"/>
          </a:bodyPr>
          <a:lstStyle/>
          <a:p>
            <a:pPr algn="ctr"/>
            <a:endParaRPr lang="es-MX" sz="2800" b="1" dirty="0"/>
          </a:p>
          <a:p>
            <a:pPr algn="ctr"/>
            <a:r>
              <a:rPr lang="es-MX" sz="2800" b="1" dirty="0"/>
              <a:t>COMITÉ </a:t>
            </a:r>
          </a:p>
          <a:p>
            <a:pPr algn="ctr"/>
            <a:r>
              <a:rPr lang="es-MX" sz="2800" b="1" dirty="0"/>
              <a:t>DE TRANSPARENCIA</a:t>
            </a:r>
          </a:p>
        </p:txBody>
      </p:sp>
      <p:pic>
        <p:nvPicPr>
          <p:cNvPr id="6" name="Imagen 5" descr="Captura de pantalla de computadora&#10;&#10;Descripción generada automáticamente">
            <a:extLst>
              <a:ext uri="{FF2B5EF4-FFF2-40B4-BE49-F238E27FC236}">
                <a16:creationId xmlns:a16="http://schemas.microsoft.com/office/drawing/2014/main" xmlns="" id="{F8A3435B-228C-48A9-BB99-3963B4BB18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038" t="56003" r="20378" b="17728"/>
          <a:stretch/>
        </p:blipFill>
        <p:spPr>
          <a:xfrm>
            <a:off x="7395592" y="0"/>
            <a:ext cx="2453243" cy="131416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DFD14F0-2055-446E-BC90-A7CB6A2810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308" t="26609" r="30885" b="18138"/>
          <a:stretch/>
        </p:blipFill>
        <p:spPr>
          <a:xfrm>
            <a:off x="10180135" y="42893"/>
            <a:ext cx="1576173" cy="144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333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819E0E-B347-4DA9-85E8-0B9F913E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2800" dirty="0"/>
              <a:t>Actividades Permanentes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2081299-E655-43A8-B670-C2818C45E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7178" y="1537252"/>
            <a:ext cx="7497843" cy="4227444"/>
          </a:xfrm>
        </p:spPr>
        <p:txBody>
          <a:bodyPr>
            <a:normAutofit/>
          </a:bodyPr>
          <a:lstStyle/>
          <a:p>
            <a:pPr algn="just"/>
            <a:r>
              <a:rPr lang="es-MX" sz="2000" dirty="0"/>
              <a:t>Solicitar y autorizar la ampliación del plazo de reserva de la información, de conformidad con las disposiciones aplicables en la materia.</a:t>
            </a:r>
          </a:p>
          <a:p>
            <a:pPr algn="just"/>
            <a:r>
              <a:rPr lang="es-MX" sz="2000" dirty="0"/>
              <a:t>En conjunto con la Dirección, </a:t>
            </a:r>
            <a:r>
              <a:rPr lang="es-ES_tradnl" sz="2000" dirty="0"/>
              <a:t>coordinar, supervisar y realizar las acciones necesarias para garantizar el derecho a la protección de los datos personales en la organización del responsable.</a:t>
            </a:r>
          </a:p>
          <a:p>
            <a:pPr algn="just"/>
            <a:r>
              <a:rPr lang="es-ES_tradnl" sz="2000" dirty="0"/>
              <a:t>Confirmar, modificar o revocar las determinaciones en las que se declare la inexistencia de los datos personales, o se niegue por cualquier causa el ejercicio de alguno de los derechos ARCO.</a:t>
            </a:r>
            <a:endParaRPr lang="es-MX" sz="20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EC0846B-1C4F-42E0-9193-9788EA0DF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267222" cy="2066544"/>
          </a:xfrm>
        </p:spPr>
        <p:txBody>
          <a:bodyPr>
            <a:normAutofit lnSpcReduction="10000"/>
          </a:bodyPr>
          <a:lstStyle/>
          <a:p>
            <a:pPr algn="ctr"/>
            <a:endParaRPr lang="es-MX" sz="2800" b="1" dirty="0"/>
          </a:p>
          <a:p>
            <a:pPr algn="ctr"/>
            <a:r>
              <a:rPr lang="es-MX" sz="2800" b="1" dirty="0"/>
              <a:t>COMITÉ </a:t>
            </a:r>
          </a:p>
          <a:p>
            <a:pPr algn="ctr"/>
            <a:r>
              <a:rPr lang="es-MX" sz="2800" b="1" dirty="0"/>
              <a:t>DE TRANSPARENCIA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649E5519-C581-4F84-9F83-AFA776685B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08" t="26609" r="30885" b="18138"/>
          <a:stretch/>
        </p:blipFill>
        <p:spPr>
          <a:xfrm>
            <a:off x="10180135" y="42893"/>
            <a:ext cx="1576173" cy="1448281"/>
          </a:xfrm>
          <a:prstGeom prst="rect">
            <a:avLst/>
          </a:prstGeom>
        </p:spPr>
      </p:pic>
      <p:pic>
        <p:nvPicPr>
          <p:cNvPr id="8" name="Imagen 7" descr="Captura de pantalla de computadora&#10;&#10;Descripción generada automáticamente">
            <a:extLst>
              <a:ext uri="{FF2B5EF4-FFF2-40B4-BE49-F238E27FC236}">
                <a16:creationId xmlns:a16="http://schemas.microsoft.com/office/drawing/2014/main" xmlns="" id="{4FD08439-8F85-49B1-A867-EAD5B46E0A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38" t="56003" r="20378" b="17728"/>
          <a:stretch/>
        </p:blipFill>
        <p:spPr>
          <a:xfrm>
            <a:off x="7395592" y="0"/>
            <a:ext cx="2453243" cy="131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56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819E0E-B347-4DA9-85E8-0B9F913E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2800" dirty="0"/>
              <a:t>Actividades Permanentes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2081299-E655-43A8-B670-C2818C45E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7178" y="1577009"/>
            <a:ext cx="7497843" cy="3918535"/>
          </a:xfrm>
        </p:spPr>
        <p:txBody>
          <a:bodyPr>
            <a:normAutofit fontScale="92500"/>
          </a:bodyPr>
          <a:lstStyle/>
          <a:p>
            <a:pPr algn="just"/>
            <a:r>
              <a:rPr lang="es-ES_tradnl" sz="2200" dirty="0"/>
              <a:t>En coordinación con la Dirección, supervisar el cumplimiento de las medidas, controles y acciones previstas en el documento de seguridad.</a:t>
            </a:r>
          </a:p>
          <a:p>
            <a:pPr algn="just"/>
            <a:r>
              <a:rPr lang="es-ES_tradnl" sz="2200" dirty="0"/>
              <a:t>Dar vista al órgano interno de control o instancia equivalente en aquellos casos en que tenga conocimiento, en el ejercicio de sus atribuciones, de una presunta irregularidad respecto de determinado tratamiento de datos personales; particularmente en casos relacionados con la declaración de inexistencia que realicen los responsables. </a:t>
            </a:r>
            <a:endParaRPr lang="es-MX" sz="2200" dirty="0"/>
          </a:p>
          <a:p>
            <a:pPr algn="just"/>
            <a:r>
              <a:rPr lang="es-ES_tradnl" sz="2200" dirty="0"/>
              <a:t>Resolver las solicitudes de ejercicio de derechos ARCO. </a:t>
            </a:r>
            <a:endParaRPr lang="es-MX" sz="2200" dirty="0"/>
          </a:p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EC0846B-1C4F-42E0-9193-9788EA0DF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267222" cy="2066544"/>
          </a:xfrm>
        </p:spPr>
        <p:txBody>
          <a:bodyPr>
            <a:normAutofit lnSpcReduction="10000"/>
          </a:bodyPr>
          <a:lstStyle/>
          <a:p>
            <a:pPr algn="ctr"/>
            <a:endParaRPr lang="es-MX" sz="2800" b="1" dirty="0"/>
          </a:p>
          <a:p>
            <a:pPr algn="ctr"/>
            <a:r>
              <a:rPr lang="es-MX" sz="2800" b="1" dirty="0"/>
              <a:t>COMITÉ </a:t>
            </a:r>
          </a:p>
          <a:p>
            <a:pPr algn="ctr"/>
            <a:r>
              <a:rPr lang="es-MX" sz="2800" b="1" dirty="0"/>
              <a:t>DE TRANSPARENCIA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94ECA631-549E-4052-A35A-E2CBB66262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08" t="26609" r="30885" b="18138"/>
          <a:stretch/>
        </p:blipFill>
        <p:spPr>
          <a:xfrm>
            <a:off x="10180135" y="42893"/>
            <a:ext cx="1576173" cy="1448281"/>
          </a:xfrm>
          <a:prstGeom prst="rect">
            <a:avLst/>
          </a:prstGeom>
        </p:spPr>
      </p:pic>
      <p:pic>
        <p:nvPicPr>
          <p:cNvPr id="7" name="Imagen 6" descr="Captura de pantalla de computadora&#10;&#10;Descripción generada automáticamente">
            <a:extLst>
              <a:ext uri="{FF2B5EF4-FFF2-40B4-BE49-F238E27FC236}">
                <a16:creationId xmlns:a16="http://schemas.microsoft.com/office/drawing/2014/main" xmlns="" id="{337C0B33-0D08-449A-9469-E6D94C211A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38" t="56003" r="20378" b="17728"/>
          <a:stretch/>
        </p:blipFill>
        <p:spPr>
          <a:xfrm>
            <a:off x="7395592" y="0"/>
            <a:ext cx="2453243" cy="131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7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7759EC3-BAE6-48EA-973A-7306254D6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/>
              <a:t>Fundamentación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4EF8432-4D8D-44AD-9CB5-548F25B2E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2226654"/>
            <a:ext cx="10594379" cy="3551294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Ley General de Transparencia y Acceso a la Información Pública</a:t>
            </a:r>
          </a:p>
          <a:p>
            <a:pPr algn="just"/>
            <a:r>
              <a:rPr lang="es-ES" sz="2000" dirty="0"/>
              <a:t>Ley de Transparencia y Acceso a la Información Pública del Estado de Jalisco y sus Municipio.</a:t>
            </a:r>
          </a:p>
          <a:p>
            <a:pPr algn="just"/>
            <a:r>
              <a:rPr lang="es-ES" sz="2000" dirty="0"/>
              <a:t>Ley de Protección de Datos Personales en Posesión de Sujetos Obligados del Estado de Jalisco y sus Municipio.</a:t>
            </a:r>
          </a:p>
          <a:p>
            <a:pPr algn="just"/>
            <a:r>
              <a:rPr lang="es-ES" sz="2000" dirty="0"/>
              <a:t>Reglamento de la Ley de Transparencia y Acceso a la Información Pública del Estado de Jalisco y sus Municipios.</a:t>
            </a:r>
          </a:p>
          <a:p>
            <a:pPr algn="just"/>
            <a:r>
              <a:rPr lang="es-ES" sz="2000" dirty="0"/>
              <a:t>Reglamento de Transparencia e Información Pública de Zapopan, Jalisco.</a:t>
            </a:r>
          </a:p>
          <a:p>
            <a:pPr algn="just"/>
            <a:r>
              <a:rPr lang="es-ES" sz="2000" dirty="0"/>
              <a:t>Consultas Jurídicas y Criterios de Interpretación ITEI.</a:t>
            </a:r>
          </a:p>
          <a:p>
            <a:endParaRPr lang="es-MX" sz="20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116914B8-D0DE-4700-A3F2-3E92221177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08" t="26609" r="30885" b="18138"/>
          <a:stretch/>
        </p:blipFill>
        <p:spPr>
          <a:xfrm>
            <a:off x="9805293" y="316159"/>
            <a:ext cx="1576173" cy="144828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48AAADF8-29DB-4C6B-867B-FE3D8CF4FA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38" t="56003" r="20378" b="17728"/>
          <a:stretch/>
        </p:blipFill>
        <p:spPr>
          <a:xfrm>
            <a:off x="7173650" y="512415"/>
            <a:ext cx="2338332" cy="125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77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F89D27-4058-43AC-BFD5-B477FBF5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872197"/>
            <a:ext cx="10168128" cy="1179576"/>
          </a:xfrm>
        </p:spPr>
        <p:txBody>
          <a:bodyPr>
            <a:normAutofit/>
          </a:bodyPr>
          <a:lstStyle/>
          <a:p>
            <a:r>
              <a:rPr lang="es-MX" sz="2800" b="1" dirty="0"/>
              <a:t>Actividades Permanentes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706B355-0BC4-48A6-BFA2-D27F710A9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320478"/>
            <a:ext cx="10168128" cy="4398374"/>
          </a:xfrm>
        </p:spPr>
        <p:txBody>
          <a:bodyPr>
            <a:normAutofit/>
          </a:bodyPr>
          <a:lstStyle/>
          <a:p>
            <a:pPr algn="just"/>
            <a:r>
              <a:rPr lang="es-MX" sz="2000" dirty="0"/>
              <a:t>Administrar la Plataforma Nacional de Transparencia y el Portal Oficial de la Administración Pública Municipal.</a:t>
            </a:r>
          </a:p>
          <a:p>
            <a:pPr algn="just"/>
            <a:r>
              <a:rPr lang="es-MX" sz="2000" dirty="0"/>
              <a:t>Actualizar mensualmente la información fundamental (artículo 8 y 15)</a:t>
            </a:r>
          </a:p>
          <a:p>
            <a:pPr algn="just"/>
            <a:r>
              <a:rPr lang="es-MX" sz="2000" dirty="0"/>
              <a:t>Actualizar mensualmente la información del Portal de Datos Abiertos</a:t>
            </a:r>
          </a:p>
          <a:p>
            <a:pPr algn="just"/>
            <a:r>
              <a:rPr lang="es-MX" sz="2000" dirty="0"/>
              <a:t>Remitir un informe bimestral al Pleno del Ayuntamiento a través de la Comisión de Transparencia y Acceso a la Información, del estado de publicación de la información fundamental;</a:t>
            </a:r>
          </a:p>
          <a:p>
            <a:pPr algn="just"/>
            <a:r>
              <a:rPr lang="es-MX" sz="2000" dirty="0"/>
              <a:t>Recibir y dar  respuesta a las solicitudes de información pública </a:t>
            </a:r>
          </a:p>
          <a:p>
            <a:pPr algn="just"/>
            <a:r>
              <a:rPr lang="es-MX" sz="2000" dirty="0"/>
              <a:t>Asesorar a los solicitantes en los trámites para acceder a información pública y/o para elaborar una solicitud de información pública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66F18510-CDD3-414E-ADBA-608B264E21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038" t="56003" r="20378" b="17728"/>
          <a:stretch/>
        </p:blipFill>
        <p:spPr>
          <a:xfrm>
            <a:off x="7213406" y="0"/>
            <a:ext cx="2338332" cy="125202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D60D3958-083F-4ABD-8B10-A1FB25B60E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308" t="26609" r="30885" b="18138"/>
          <a:stretch/>
        </p:blipFill>
        <p:spPr>
          <a:xfrm>
            <a:off x="9805293" y="316159"/>
            <a:ext cx="1576173" cy="144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07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F89D27-4058-43AC-BFD5-B477FBF5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801859"/>
            <a:ext cx="10168128" cy="1179576"/>
          </a:xfrm>
        </p:spPr>
        <p:txBody>
          <a:bodyPr>
            <a:normAutofit/>
          </a:bodyPr>
          <a:lstStyle/>
          <a:p>
            <a:r>
              <a:rPr lang="es-MX" sz="2800" b="1" dirty="0"/>
              <a:t>Actividades Permanentes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706B355-0BC4-48A6-BFA2-D27F710A9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50140"/>
            <a:ext cx="10168128" cy="4124156"/>
          </a:xfrm>
        </p:spPr>
        <p:txBody>
          <a:bodyPr>
            <a:noAutofit/>
          </a:bodyPr>
          <a:lstStyle/>
          <a:p>
            <a:pPr algn="just"/>
            <a:r>
              <a:rPr lang="es-MX" sz="2000" dirty="0"/>
              <a:t>Requerir y recabar de las oficinas correspondientes o, en su caso, de las personas físicas o jurídicas que hubieren recibido recursos públicos o realizado actos de autoridad, la información pública de las solicitudes procedentes;</a:t>
            </a:r>
          </a:p>
          <a:p>
            <a:pPr algn="just"/>
            <a:r>
              <a:rPr lang="es-MX" sz="2000" dirty="0"/>
              <a:t>Capacitar al personal y coadyuvar con el sujeto obligado en la divulgación de la cultura de la transparencia, acceso a la información y Gobierno Abierto </a:t>
            </a:r>
          </a:p>
          <a:p>
            <a:pPr algn="just"/>
            <a:r>
              <a:rPr lang="es-MX" sz="2000" dirty="0"/>
              <a:t>Atención a requerimientos Judiciales y Administrativos </a:t>
            </a:r>
          </a:p>
          <a:p>
            <a:pPr algn="just"/>
            <a:r>
              <a:rPr lang="es-MX" sz="2000" dirty="0"/>
              <a:t>Atención a Recursos de Revisión </a:t>
            </a:r>
          </a:p>
          <a:p>
            <a:pPr algn="just"/>
            <a:r>
              <a:rPr lang="es-MX" sz="2000" dirty="0"/>
              <a:t>Atención a Recursos de Transparencia </a:t>
            </a:r>
          </a:p>
          <a:p>
            <a:pPr algn="just"/>
            <a:r>
              <a:rPr lang="es-MX" sz="2000" dirty="0"/>
              <a:t>Secretariado Técnico del Comité de Transparencia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BC8D3C51-017B-432A-BE71-4F01A4130C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038" t="56003" r="20378" b="17728"/>
          <a:stretch/>
        </p:blipFill>
        <p:spPr>
          <a:xfrm>
            <a:off x="7213406" y="0"/>
            <a:ext cx="2338332" cy="12520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0DA2398C-CA94-4AE6-B301-4A01629E1D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308" t="26609" r="30885" b="18138"/>
          <a:stretch/>
        </p:blipFill>
        <p:spPr>
          <a:xfrm>
            <a:off x="9805293" y="316159"/>
            <a:ext cx="1576173" cy="144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411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F89D27-4058-43AC-BFD5-B477FBF5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801859"/>
            <a:ext cx="10168128" cy="1179576"/>
          </a:xfrm>
        </p:spPr>
        <p:txBody>
          <a:bodyPr>
            <a:normAutofit/>
          </a:bodyPr>
          <a:lstStyle/>
          <a:p>
            <a:r>
              <a:rPr lang="es-MX" sz="2800" b="1" dirty="0"/>
              <a:t>Actividades Permanentes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706B355-0BC4-48A6-BFA2-D27F710A9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965" y="2250140"/>
            <a:ext cx="9971732" cy="3169999"/>
          </a:xfrm>
        </p:spPr>
        <p:txBody>
          <a:bodyPr>
            <a:noAutofit/>
          </a:bodyPr>
          <a:lstStyle/>
          <a:p>
            <a:pPr algn="just"/>
            <a:r>
              <a:rPr lang="es-MX" sz="2000" dirty="0"/>
              <a:t>Secretariado Técnico del Consejo Ciudadano de Transparencia</a:t>
            </a:r>
          </a:p>
          <a:p>
            <a:pPr algn="just"/>
            <a:r>
              <a:rPr lang="es-MX" sz="2000" dirty="0"/>
              <a:t>Secretariado Técnico del Comité del Sistema Municipal de Gobierno Abierto</a:t>
            </a:r>
          </a:p>
          <a:p>
            <a:pPr algn="just"/>
            <a:r>
              <a:rPr lang="es-MX" sz="2000" dirty="0"/>
              <a:t>Integrante del Comité Coordinador del Sistema Municipal Anticorrupción</a:t>
            </a:r>
          </a:p>
          <a:p>
            <a:pPr algn="just"/>
            <a:r>
              <a:rPr lang="es-MX" sz="2000" dirty="0"/>
              <a:t>Integrante del Comité de Participación Social del Sistema Anticorrupción</a:t>
            </a:r>
          </a:p>
          <a:p>
            <a:pPr algn="just"/>
            <a:r>
              <a:rPr lang="es-MX" sz="2000" dirty="0"/>
              <a:t>Integrante del Comité de Ética</a:t>
            </a:r>
          </a:p>
          <a:p>
            <a:pPr algn="just"/>
            <a:r>
              <a:rPr lang="es-MX" sz="2000" dirty="0"/>
              <a:t>Integrante del Comité Técnico de Documentación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BC8D3C51-017B-432A-BE71-4F01A4130C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038" t="56003" r="20378" b="17728"/>
          <a:stretch/>
        </p:blipFill>
        <p:spPr>
          <a:xfrm>
            <a:off x="7213406" y="0"/>
            <a:ext cx="2338332" cy="12520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0DA2398C-CA94-4AE6-B301-4A01629E1D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308" t="26609" r="30885" b="18138"/>
          <a:stretch/>
        </p:blipFill>
        <p:spPr>
          <a:xfrm>
            <a:off x="9805293" y="316159"/>
            <a:ext cx="1576173" cy="144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7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B4376A-50B2-43B8-9872-B124BD07B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829994"/>
            <a:ext cx="10168128" cy="1179576"/>
          </a:xfrm>
        </p:spPr>
        <p:txBody>
          <a:bodyPr>
            <a:normAutofit/>
          </a:bodyPr>
          <a:lstStyle/>
          <a:p>
            <a:r>
              <a:rPr lang="es-ES" sz="2800" b="1" dirty="0"/>
              <a:t>Actividades Focalizadas</a:t>
            </a:r>
            <a:endParaRPr lang="es-MX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6A6803A-A5EB-4F1E-85F9-3C768C187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8274"/>
            <a:ext cx="10168128" cy="405184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sz="2200" dirty="0"/>
              <a:t>Enlace del Secretariado Técnico de Gobierno Abierto Jalisco.</a:t>
            </a:r>
          </a:p>
          <a:p>
            <a:pPr algn="just"/>
            <a:r>
              <a:rPr lang="es-MX" sz="2200" dirty="0"/>
              <a:t>Enlace en la implementación de la Iniciativa de Transparencia en Infraestructura “CoST“.</a:t>
            </a:r>
          </a:p>
          <a:p>
            <a:pPr algn="just"/>
            <a:r>
              <a:rPr lang="es-MX" sz="2200" dirty="0"/>
              <a:t>Actualización, revisión y emisión de opinión de fichas de seguridad en materia de protección de datos personales, así como de las medidas físicas, técnicas y administrativas de parte de las dependencias internas.</a:t>
            </a:r>
          </a:p>
          <a:p>
            <a:pPr algn="just"/>
            <a:r>
              <a:rPr lang="es-MX" sz="2200" dirty="0"/>
              <a:t>Revisión y emisión de opinión de las evaluaciones de impacto en la protección de datos personales.</a:t>
            </a:r>
          </a:p>
          <a:p>
            <a:pPr algn="just"/>
            <a:r>
              <a:rPr lang="es-MX" sz="2200" dirty="0"/>
              <a:t>Coadyuvar con Archivo Municipal en el seguimiento a las disposiciones de la Ley de Archivos del Estado de Jalisco y sus Municipios. </a:t>
            </a:r>
          </a:p>
          <a:p>
            <a:pPr algn="just"/>
            <a:r>
              <a:rPr lang="es-MX" sz="2200" dirty="0"/>
              <a:t>Coadyuvar con la Contraloría Ciudadana en el seguimiento y cumplimiento del proceso de Entrega – Recepción.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14720CA3-A9FA-4EF2-8141-61A4BA32BC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08" t="26609" r="30885" b="18138"/>
          <a:stretch/>
        </p:blipFill>
        <p:spPr>
          <a:xfrm>
            <a:off x="9707523" y="527884"/>
            <a:ext cx="1576173" cy="144828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D61CDD7-E837-4A36-8B45-2C1813ED47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38" t="56003" r="20378" b="17728"/>
          <a:stretch/>
        </p:blipFill>
        <p:spPr>
          <a:xfrm>
            <a:off x="7213406" y="0"/>
            <a:ext cx="2338332" cy="125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83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078F16B-625C-4517-A646-505F6E6FB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037" y="801859"/>
            <a:ext cx="9687340" cy="1179576"/>
          </a:xfrm>
        </p:spPr>
        <p:txBody>
          <a:bodyPr>
            <a:normAutofit/>
          </a:bodyPr>
          <a:lstStyle/>
          <a:p>
            <a:r>
              <a:rPr lang="es-ES" sz="2800" b="1" dirty="0"/>
              <a:t>Actividades Estratégicas </a:t>
            </a:r>
            <a:endParaRPr lang="es-MX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6C44B7E-5D51-436C-8AEB-4FB863ECF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78" y="2478024"/>
            <a:ext cx="9687340" cy="3694176"/>
          </a:xfrm>
        </p:spPr>
        <p:txBody>
          <a:bodyPr>
            <a:normAutofit/>
          </a:bodyPr>
          <a:lstStyle/>
          <a:p>
            <a:r>
              <a:rPr lang="es-MX" sz="2200" dirty="0"/>
              <a:t>Actualizar Micrositio </a:t>
            </a:r>
            <a:r>
              <a:rPr lang="es-MX" sz="2200" dirty="0" err="1"/>
              <a:t>Aregional</a:t>
            </a:r>
            <a:r>
              <a:rPr lang="es-MX" sz="2200" dirty="0"/>
              <a:t> 2021</a:t>
            </a:r>
          </a:p>
          <a:p>
            <a:r>
              <a:rPr lang="es-MX" sz="2200" dirty="0"/>
              <a:t>Actualizar Micrositio </a:t>
            </a:r>
            <a:r>
              <a:rPr lang="es-MX" sz="2200" dirty="0" err="1"/>
              <a:t>CIMTRA</a:t>
            </a:r>
            <a:r>
              <a:rPr lang="es-MX" sz="2200" dirty="0"/>
              <a:t> 2021</a:t>
            </a:r>
          </a:p>
          <a:p>
            <a:r>
              <a:rPr lang="es-MX" sz="2200" dirty="0"/>
              <a:t>Atender y dar seguimiento a la Métrica de Gobierno Abierto INAI-</a:t>
            </a:r>
            <a:r>
              <a:rPr lang="es-MX" sz="2200" dirty="0" err="1"/>
              <a:t>CIDE</a:t>
            </a:r>
            <a:r>
              <a:rPr lang="es-MX" sz="2200" dirty="0"/>
              <a:t> </a:t>
            </a:r>
          </a:p>
          <a:p>
            <a:r>
              <a:rPr lang="es-MX" sz="2200" dirty="0"/>
              <a:t>Solventar evaluaciones de información fundamental (PNT/PORTAL) ITEI 2021</a:t>
            </a:r>
          </a:p>
          <a:p>
            <a:r>
              <a:rPr lang="es-MX" sz="2200" dirty="0"/>
              <a:t>Solventar evaluaciones de protección de datos personales ITEI 2021</a:t>
            </a:r>
          </a:p>
          <a:p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90D00E87-E4D1-43D9-8D52-F79A2B0B52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08" t="26609" r="30885" b="18138"/>
          <a:stretch/>
        </p:blipFill>
        <p:spPr>
          <a:xfrm>
            <a:off x="9805293" y="316159"/>
            <a:ext cx="1576173" cy="144828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13A71015-01BF-4D2E-A172-A36A6DF7E9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38" t="56003" r="20378" b="17728"/>
          <a:stretch/>
        </p:blipFill>
        <p:spPr>
          <a:xfrm>
            <a:off x="7213406" y="0"/>
            <a:ext cx="2338332" cy="125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600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xmlns="" id="{2D6FBB9D-1CAA-4D05-AB33-BABDFE17B8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xmlns="" id="{04727B71-B4B6-4823-80A1-68C40B4751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79A6DB05-9FB5-4B07-8675-74C23D4FD8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xmlns="" id="{3A0D40CB-6D38-453A-B547-0646664269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113C25-8699-4AA2-BC60-5E5D445F6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6088" y="1421722"/>
            <a:ext cx="6272784" cy="11934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b="1" dirty="0"/>
              <a:t>EJES ESTRATÉGICOS </a:t>
            </a:r>
            <a:r>
              <a:rPr lang="en-US" sz="2800" b="1" dirty="0" smtClean="0"/>
              <a:t>2021</a:t>
            </a:r>
            <a:endParaRPr lang="en-US" sz="2800" b="1" dirty="0"/>
          </a:p>
        </p:txBody>
      </p:sp>
      <p:pic>
        <p:nvPicPr>
          <p:cNvPr id="12" name="Imagen 11" descr="Captura de pantalla de computadora&#10;&#10;Descripción generada automáticamente">
            <a:extLst>
              <a:ext uri="{FF2B5EF4-FFF2-40B4-BE49-F238E27FC236}">
                <a16:creationId xmlns:a16="http://schemas.microsoft.com/office/drawing/2014/main" xmlns="" id="{F5A78936-BCAB-4C6D-A932-B01C82A812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038" t="56003" r="20378" b="17728"/>
          <a:stretch/>
        </p:blipFill>
        <p:spPr>
          <a:xfrm>
            <a:off x="475488" y="612549"/>
            <a:ext cx="4233672" cy="2267910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xmlns="" id="{73698F52-1278-47FC-AC8B-E0A5162047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514498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xmlns="" id="{0D3F55AA-45AA-4023-BCB4-372B22732C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27980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Imagen 10" descr="Captura de pantalla de computadora&#10;&#10;Descripción generada automáticamente">
            <a:extLst>
              <a:ext uri="{FF2B5EF4-FFF2-40B4-BE49-F238E27FC236}">
                <a16:creationId xmlns:a16="http://schemas.microsoft.com/office/drawing/2014/main" xmlns="" id="{5204D94A-52E7-4CEC-8E94-C0AAC7852A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308" t="26609" r="30885" b="18138"/>
          <a:stretch/>
        </p:blipFill>
        <p:spPr>
          <a:xfrm>
            <a:off x="1050637" y="3342767"/>
            <a:ext cx="3083375" cy="2834640"/>
          </a:xfrm>
          <a:prstGeom prst="rect">
            <a:avLst/>
          </a:prstGeom>
        </p:spPr>
      </p:pic>
      <p:graphicFrame>
        <p:nvGraphicFramePr>
          <p:cNvPr id="25" name="Marcador de contenido 4" descr="Diagrama de Venn básico en el que se muestran las relaciones superpuestas entre 4 tareas">
            <a:extLst>
              <a:ext uri="{FF2B5EF4-FFF2-40B4-BE49-F238E27FC236}">
                <a16:creationId xmlns:a16="http://schemas.microsoft.com/office/drawing/2014/main" xmlns="" id="{9466829F-04CE-4B65-A03D-DB26F2F2C9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735213"/>
              </p:ext>
            </p:extLst>
          </p:nvPr>
        </p:nvGraphicFramePr>
        <p:xfrm>
          <a:off x="5276088" y="3355848"/>
          <a:ext cx="6272784" cy="2825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81833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819E0E-B347-4DA9-85E8-0B9F913E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2800" dirty="0"/>
              <a:t>Actividades Permanentes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2081299-E655-43A8-B670-C2818C45E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7178" y="1888739"/>
            <a:ext cx="7497843" cy="3822948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A propuesta de la Dirección, </a:t>
            </a:r>
            <a:r>
              <a:rPr lang="es-MX" sz="2000" dirty="0"/>
              <a:t>instituir, coordinar y supervisar las acciones y los procedimientos para asegurar la mayor eficacia en la gestión de las solicitudes en materia de acceso a la información.</a:t>
            </a:r>
          </a:p>
          <a:p>
            <a:pPr algn="just"/>
            <a:r>
              <a:rPr lang="es-MX" sz="2000" dirty="0"/>
              <a:t>Confirmar, modificar o revocar las determinaciones que en materia de ampliación del plazo de respuesta, clasificación de la información y declaración de inexistencia o de incompetencia realicen los titulares de las áreas del sujeto obligado.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EC0846B-1C4F-42E0-9193-9788EA0DF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267222" cy="2066544"/>
          </a:xfrm>
        </p:spPr>
        <p:txBody>
          <a:bodyPr>
            <a:normAutofit lnSpcReduction="10000"/>
          </a:bodyPr>
          <a:lstStyle/>
          <a:p>
            <a:pPr algn="ctr"/>
            <a:endParaRPr lang="es-MX" sz="2800" b="1" dirty="0"/>
          </a:p>
          <a:p>
            <a:pPr algn="ctr"/>
            <a:r>
              <a:rPr lang="es-MX" sz="2800" b="1" dirty="0"/>
              <a:t>COMITÉ </a:t>
            </a:r>
          </a:p>
          <a:p>
            <a:pPr algn="ctr"/>
            <a:r>
              <a:rPr lang="es-MX" sz="2800" b="1" dirty="0"/>
              <a:t>DE TRANSPARENCIA</a:t>
            </a:r>
          </a:p>
        </p:txBody>
      </p:sp>
      <p:pic>
        <p:nvPicPr>
          <p:cNvPr id="6" name="Imagen 5" descr="Captura de pantalla de computadora&#10;&#10;Descripción generada automáticamente">
            <a:extLst>
              <a:ext uri="{FF2B5EF4-FFF2-40B4-BE49-F238E27FC236}">
                <a16:creationId xmlns:a16="http://schemas.microsoft.com/office/drawing/2014/main" xmlns="" id="{F8A3435B-228C-48A9-BB99-3963B4BB18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038" t="56003" r="20378" b="17728"/>
          <a:stretch/>
        </p:blipFill>
        <p:spPr>
          <a:xfrm>
            <a:off x="7395592" y="0"/>
            <a:ext cx="2453243" cy="131416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DFD14F0-2055-446E-BC90-A7CB6A2810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308" t="26609" r="30885" b="18138"/>
          <a:stretch/>
        </p:blipFill>
        <p:spPr>
          <a:xfrm>
            <a:off x="10228848" y="153170"/>
            <a:ext cx="1576173" cy="144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82950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C3522"/>
      </a:dk2>
      <a:lt2>
        <a:srgbClr val="E2E5E8"/>
      </a:lt2>
      <a:accent1>
        <a:srgbClr val="E98A3E"/>
      </a:accent1>
      <a:accent2>
        <a:srgbClr val="B2A13B"/>
      </a:accent2>
      <a:accent3>
        <a:srgbClr val="92AD4E"/>
      </a:accent3>
      <a:accent4>
        <a:srgbClr val="5FB738"/>
      </a:accent4>
      <a:accent5>
        <a:srgbClr val="2EBA3D"/>
      </a:accent5>
      <a:accent6>
        <a:srgbClr val="32B778"/>
      </a:accent6>
      <a:hlink>
        <a:srgbClr val="5C85A7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860</Words>
  <Application>Microsoft Office PowerPoint</Application>
  <PresentationFormat>Panorámica</PresentationFormat>
  <Paragraphs>75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Avenir Next LT Pro</vt:lpstr>
      <vt:lpstr>Calibri</vt:lpstr>
      <vt:lpstr>AccentBoxVTI</vt:lpstr>
      <vt:lpstr>Plan de Trabajo 2021 </vt:lpstr>
      <vt:lpstr>Fundamentación</vt:lpstr>
      <vt:lpstr>Actividades Permanentes</vt:lpstr>
      <vt:lpstr>Actividades Permanentes</vt:lpstr>
      <vt:lpstr>Actividades Permanentes</vt:lpstr>
      <vt:lpstr>Actividades Focalizadas</vt:lpstr>
      <vt:lpstr>Actividades Estratégicas </vt:lpstr>
      <vt:lpstr>EJES ESTRATÉGICOS 2021</vt:lpstr>
      <vt:lpstr> Actividades Permanentes</vt:lpstr>
      <vt:lpstr> Actividades Permanentes</vt:lpstr>
      <vt:lpstr> Actividades Permanentes</vt:lpstr>
      <vt:lpstr> Actividades Permanentes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Trabajo 2020</dc:title>
  <dc:creator>Rocio Aceves</dc:creator>
  <cp:lastModifiedBy>Saulo Alonso Moreno de Alba</cp:lastModifiedBy>
  <cp:revision>20</cp:revision>
  <dcterms:created xsi:type="dcterms:W3CDTF">2020-01-26T23:54:16Z</dcterms:created>
  <dcterms:modified xsi:type="dcterms:W3CDTF">2021-03-23T19:35:44Z</dcterms:modified>
</cp:coreProperties>
</file>