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71" r:id="rId4"/>
    <p:sldId id="263" r:id="rId5"/>
    <p:sldId id="270" r:id="rId6"/>
    <p:sldId id="258" r:id="rId7"/>
    <p:sldId id="259" r:id="rId8"/>
    <p:sldId id="267" r:id="rId9"/>
    <p:sldId id="260" r:id="rId10"/>
    <p:sldId id="261" r:id="rId11"/>
    <p:sldId id="275" r:id="rId12"/>
    <p:sldId id="276" r:id="rId13"/>
    <p:sldId id="277" r:id="rId14"/>
    <p:sldId id="264" r:id="rId15"/>
    <p:sldId id="268" r:id="rId16"/>
    <p:sldId id="266"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0" autoAdjust="0"/>
    <p:restoredTop sz="94660"/>
  </p:normalViewPr>
  <p:slideViewPr>
    <p:cSldViewPr snapToGrid="0">
      <p:cViewPr varScale="1">
        <p:scale>
          <a:sx n="92" d="100"/>
          <a:sy n="92" d="100"/>
        </p:scale>
        <p:origin x="4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425BE1-5216-4905-BFA8-3A50E745A0F1}" type="doc">
      <dgm:prSet loTypeId="urn:microsoft.com/office/officeart/2018/2/layout/IconCircleList" loCatId="icon" qsTypeId="urn:microsoft.com/office/officeart/2005/8/quickstyle/simple4" qsCatId="simple" csTypeId="urn:microsoft.com/office/officeart/2005/8/colors/colorful5" csCatId="colorful" phldr="1"/>
      <dgm:spPr/>
    </dgm:pt>
    <dgm:pt modelId="{31A511EF-82E6-46F2-8D56-3B41766940E2}">
      <dgm:prSet/>
      <dgm:spPr/>
      <dgm:t>
        <a:bodyPr rtlCol="0"/>
        <a:lstStyle/>
        <a:p>
          <a:pPr>
            <a:lnSpc>
              <a:spcPct val="100000"/>
            </a:lnSpc>
          </a:pPr>
          <a:r>
            <a:rPr lang="es-ES" b="1" noProof="0">
              <a:latin typeface="+mn-lt"/>
            </a:rPr>
            <a:t>TRANSPARENCIA</a:t>
          </a:r>
          <a:endParaRPr lang="es-ES" b="1" noProof="0" dirty="0">
            <a:latin typeface="+mn-lt"/>
          </a:endParaRPr>
        </a:p>
      </dgm:t>
      <dgm:extLst>
        <a:ext uri="{E40237B7-FDA0-4F09-8148-C483321AD2D9}">
          <dgm14:cNvPr xmlns:dgm14="http://schemas.microsoft.com/office/drawing/2010/diagram" id="0" name="" title="Task 1- market entry strategies"/>
        </a:ext>
      </dgm:extLst>
    </dgm:pt>
    <dgm:pt modelId="{558EBD23-69F9-4C9C-951B-35AE04F45DF2}" type="parTrans" cxnId="{2FD75CCC-F144-4E90-A89B-6B8CF534C6A7}">
      <dgm:prSet/>
      <dgm:spPr/>
      <dgm:t>
        <a:bodyPr rtlCol="0"/>
        <a:lstStyle/>
        <a:p>
          <a:pPr rtl="0"/>
          <a:endParaRPr lang="en-US">
            <a:latin typeface="+mn-lt"/>
          </a:endParaRPr>
        </a:p>
      </dgm:t>
    </dgm:pt>
    <dgm:pt modelId="{D9852E9F-9249-4BC7-9ED7-52FD5BC25B0D}" type="sibTrans" cxnId="{2FD75CCC-F144-4E90-A89B-6B8CF534C6A7}">
      <dgm:prSet/>
      <dgm:spPr/>
      <dgm:t>
        <a:bodyPr rtlCol="0"/>
        <a:lstStyle/>
        <a:p>
          <a:pPr>
            <a:lnSpc>
              <a:spcPct val="100000"/>
            </a:lnSpc>
          </a:pPr>
          <a:endParaRPr lang="en-US">
            <a:latin typeface="+mn-lt"/>
          </a:endParaRPr>
        </a:p>
      </dgm:t>
    </dgm:pt>
    <dgm:pt modelId="{7857A2B9-82F1-47E0-A1E4-CF4F93602F77}">
      <dgm:prSet/>
      <dgm:spPr/>
      <dgm:t>
        <a:bodyPr rtlCol="0"/>
        <a:lstStyle/>
        <a:p>
          <a:pPr>
            <a:lnSpc>
              <a:spcPct val="100000"/>
            </a:lnSpc>
          </a:pPr>
          <a:r>
            <a:rPr lang="es-ES" b="1" i="0" u="none" strike="noStrike" cap="none" normalizeH="0" noProof="0">
              <a:effectLst/>
              <a:latin typeface="+mn-lt"/>
            </a:rPr>
            <a:t>ACCESO A LA INFORMACIÓN </a:t>
          </a:r>
          <a:endParaRPr lang="es-ES" b="1" i="0" u="none" strike="noStrike" cap="none" normalizeH="0" noProof="0" dirty="0">
            <a:effectLst/>
            <a:latin typeface="+mn-lt"/>
          </a:endParaRPr>
        </a:p>
      </dgm:t>
      <dgm:extLst>
        <a:ext uri="{E40237B7-FDA0-4F09-8148-C483321AD2D9}">
          <dgm14:cNvPr xmlns:dgm14="http://schemas.microsoft.com/office/drawing/2010/diagram" id="0" name="" title="Task 2- product and brand launch"/>
        </a:ext>
      </dgm:extLst>
    </dgm:pt>
    <dgm:pt modelId="{4CF2B930-4CBC-4FEC-8F76-E4271D22ACC1}" type="parTrans" cxnId="{48216F9C-11C3-49EB-906D-D6D952E132F7}">
      <dgm:prSet/>
      <dgm:spPr/>
      <dgm:t>
        <a:bodyPr rtlCol="0"/>
        <a:lstStyle/>
        <a:p>
          <a:pPr rtl="0"/>
          <a:endParaRPr lang="en-US">
            <a:latin typeface="+mn-lt"/>
          </a:endParaRPr>
        </a:p>
      </dgm:t>
    </dgm:pt>
    <dgm:pt modelId="{FBF4032C-6BF0-45B2-963F-81F9DEBFE1BC}" type="sibTrans" cxnId="{48216F9C-11C3-49EB-906D-D6D952E132F7}">
      <dgm:prSet/>
      <dgm:spPr/>
      <dgm:t>
        <a:bodyPr rtlCol="0"/>
        <a:lstStyle/>
        <a:p>
          <a:pPr>
            <a:lnSpc>
              <a:spcPct val="100000"/>
            </a:lnSpc>
          </a:pPr>
          <a:endParaRPr lang="en-US">
            <a:latin typeface="+mn-lt"/>
          </a:endParaRPr>
        </a:p>
      </dgm:t>
    </dgm:pt>
    <dgm:pt modelId="{72E6E978-ACDC-4EB6-A64E-0818A3CE1713}">
      <dgm:prSet/>
      <dgm:spPr/>
      <dgm:t>
        <a:bodyPr rtlCol="0"/>
        <a:lstStyle/>
        <a:p>
          <a:pPr>
            <a:lnSpc>
              <a:spcPct val="100000"/>
            </a:lnSpc>
          </a:pPr>
          <a:r>
            <a:rPr lang="es-ES" b="1" i="0" u="none" strike="noStrike" cap="none" normalizeH="0" noProof="0">
              <a:effectLst/>
              <a:latin typeface="+mn-lt"/>
            </a:rPr>
            <a:t>GOBIERNO ABIERTO</a:t>
          </a:r>
        </a:p>
      </dgm:t>
      <dgm:extLst>
        <a:ext uri="{E40237B7-FDA0-4F09-8148-C483321AD2D9}">
          <dgm14:cNvPr xmlns:dgm14="http://schemas.microsoft.com/office/drawing/2010/diagram" id="0" name="" title="Task 3- competitive intelligence data"/>
        </a:ext>
      </dgm:extLst>
    </dgm:pt>
    <dgm:pt modelId="{6798258A-CE66-400B-BAA5-62EB85BD6B99}" type="parTrans" cxnId="{8F9C65CA-CD63-4E75-812F-0489056A9E13}">
      <dgm:prSet/>
      <dgm:spPr/>
      <dgm:t>
        <a:bodyPr rtlCol="0"/>
        <a:lstStyle/>
        <a:p>
          <a:pPr rtl="0"/>
          <a:endParaRPr lang="en-US">
            <a:latin typeface="+mn-lt"/>
          </a:endParaRPr>
        </a:p>
      </dgm:t>
    </dgm:pt>
    <dgm:pt modelId="{DBF0854F-D6D6-4677-842A-EC4FFEC6BDED}" type="sibTrans" cxnId="{8F9C65CA-CD63-4E75-812F-0489056A9E13}">
      <dgm:prSet/>
      <dgm:spPr/>
      <dgm:t>
        <a:bodyPr rtlCol="0"/>
        <a:lstStyle/>
        <a:p>
          <a:pPr>
            <a:lnSpc>
              <a:spcPct val="100000"/>
            </a:lnSpc>
          </a:pPr>
          <a:endParaRPr lang="en-US">
            <a:latin typeface="+mn-lt"/>
          </a:endParaRPr>
        </a:p>
      </dgm:t>
    </dgm:pt>
    <dgm:pt modelId="{3F365547-0919-4C94-A54E-69A7DF73309A}">
      <dgm:prSet/>
      <dgm:spPr/>
      <dgm:t>
        <a:bodyPr rtlCol="0"/>
        <a:lstStyle/>
        <a:p>
          <a:pPr>
            <a:lnSpc>
              <a:spcPct val="100000"/>
            </a:lnSpc>
          </a:pPr>
          <a:r>
            <a:rPr lang="es-ES" b="1" i="0" u="none" strike="noStrike" cap="none" normalizeH="0" noProof="0" dirty="0">
              <a:effectLst/>
              <a:latin typeface="+mn-lt"/>
            </a:rPr>
            <a:t>PROTECCIÓN DE DATOS PERSONALES</a:t>
          </a:r>
        </a:p>
      </dgm:t>
      <dgm:extLst>
        <a:ext uri="{E40237B7-FDA0-4F09-8148-C483321AD2D9}">
          <dgm14:cNvPr xmlns:dgm14="http://schemas.microsoft.com/office/drawing/2010/diagram" id="0" name="" title="Task 4- market analysis, review and monitoring"/>
        </a:ext>
      </dgm:extLst>
    </dgm:pt>
    <dgm:pt modelId="{36F3B829-1134-43FE-9040-CCCFCF9016EB}" type="parTrans" cxnId="{0FBA7D36-4A19-459D-8DE1-94836224200A}">
      <dgm:prSet/>
      <dgm:spPr/>
      <dgm:t>
        <a:bodyPr rtlCol="0"/>
        <a:lstStyle/>
        <a:p>
          <a:pPr rtl="0"/>
          <a:endParaRPr lang="en-US">
            <a:latin typeface="+mn-lt"/>
          </a:endParaRPr>
        </a:p>
      </dgm:t>
    </dgm:pt>
    <dgm:pt modelId="{A8D71198-7393-4BB2-A6DF-A980A7496AE3}" type="sibTrans" cxnId="{0FBA7D36-4A19-459D-8DE1-94836224200A}">
      <dgm:prSet/>
      <dgm:spPr/>
      <dgm:t>
        <a:bodyPr rtlCol="0"/>
        <a:lstStyle/>
        <a:p>
          <a:pPr rtl="0"/>
          <a:endParaRPr lang="en-US">
            <a:latin typeface="+mn-lt"/>
          </a:endParaRPr>
        </a:p>
      </dgm:t>
    </dgm:pt>
    <dgm:pt modelId="{6D0319B5-E8F9-422F-BF17-0A6EBDD073D2}" type="pres">
      <dgm:prSet presAssocID="{94425BE1-5216-4905-BFA8-3A50E745A0F1}" presName="root" presStyleCnt="0">
        <dgm:presLayoutVars>
          <dgm:dir/>
          <dgm:resizeHandles val="exact"/>
        </dgm:presLayoutVars>
      </dgm:prSet>
      <dgm:spPr/>
    </dgm:pt>
    <dgm:pt modelId="{0B5575FB-C099-407E-AA6B-BDAD9BFBD5B6}" type="pres">
      <dgm:prSet presAssocID="{94425BE1-5216-4905-BFA8-3A50E745A0F1}" presName="container" presStyleCnt="0">
        <dgm:presLayoutVars>
          <dgm:dir/>
          <dgm:resizeHandles val="exact"/>
        </dgm:presLayoutVars>
      </dgm:prSet>
      <dgm:spPr/>
    </dgm:pt>
    <dgm:pt modelId="{EE620BA7-01C0-4C60-9C8A-90747AB07F8F}" type="pres">
      <dgm:prSet presAssocID="{31A511EF-82E6-46F2-8D56-3B41766940E2}" presName="compNode" presStyleCnt="0"/>
      <dgm:spPr/>
    </dgm:pt>
    <dgm:pt modelId="{FC12BDF8-57BE-4DF4-9474-7311CA768FB7}" type="pres">
      <dgm:prSet presAssocID="{31A511EF-82E6-46F2-8D56-3B41766940E2}" presName="iconBgRect" presStyleLbl="bgShp" presStyleIdx="0" presStyleCnt="4">
        <dgm:style>
          <a:lnRef idx="0">
            <a:scrgbClr r="0" g="0" b="0"/>
          </a:lnRef>
          <a:fillRef idx="0">
            <a:scrgbClr r="0" g="0" b="0"/>
          </a:fillRef>
          <a:effectRef idx="0">
            <a:scrgbClr r="0" g="0" b="0"/>
          </a:effectRef>
          <a:fontRef idx="minor">
            <a:schemeClr val="lt1"/>
          </a:fontRef>
        </dgm:style>
      </dgm:prSet>
      <dgm:spPr/>
    </dgm:pt>
    <dgm:pt modelId="{DB0F5159-FDEB-47B7-9C32-18C410ACC6D6}" type="pres">
      <dgm:prSet presAssocID="{31A511EF-82E6-46F2-8D56-3B41766940E2}"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Magnifying glass"/>
        </a:ext>
      </dgm:extLst>
    </dgm:pt>
    <dgm:pt modelId="{4A6DFC94-A91F-4C2A-BACE-B3D539695BB5}" type="pres">
      <dgm:prSet presAssocID="{31A511EF-82E6-46F2-8D56-3B41766940E2}" presName="spaceRect" presStyleCnt="0"/>
      <dgm:spPr/>
    </dgm:pt>
    <dgm:pt modelId="{8C88EBF3-65AC-4F16-B31E-92F347897813}" type="pres">
      <dgm:prSet presAssocID="{31A511EF-82E6-46F2-8D56-3B41766940E2}" presName="textRect" presStyleLbl="revTx" presStyleIdx="0" presStyleCnt="4">
        <dgm:presLayoutVars>
          <dgm:chMax val="1"/>
          <dgm:chPref val="1"/>
        </dgm:presLayoutVars>
      </dgm:prSet>
      <dgm:spPr/>
      <dgm:t>
        <a:bodyPr/>
        <a:lstStyle/>
        <a:p>
          <a:endParaRPr lang="es-MX"/>
        </a:p>
      </dgm:t>
    </dgm:pt>
    <dgm:pt modelId="{F080AE7F-42FA-41D9-9225-DD76A3503FC1}" type="pres">
      <dgm:prSet presAssocID="{D9852E9F-9249-4BC7-9ED7-52FD5BC25B0D}" presName="sibTrans" presStyleLbl="sibTrans2D1" presStyleIdx="0" presStyleCnt="0"/>
      <dgm:spPr/>
      <dgm:t>
        <a:bodyPr/>
        <a:lstStyle/>
        <a:p>
          <a:endParaRPr lang="es-MX"/>
        </a:p>
      </dgm:t>
    </dgm:pt>
    <dgm:pt modelId="{8A5F3319-033A-4353-BC37-DA729535E740}" type="pres">
      <dgm:prSet presAssocID="{7857A2B9-82F1-47E0-A1E4-CF4F93602F77}" presName="compNode" presStyleCnt="0"/>
      <dgm:spPr/>
    </dgm:pt>
    <dgm:pt modelId="{AE12624E-5643-4247-AE0C-4CFA7031E941}" type="pres">
      <dgm:prSet presAssocID="{7857A2B9-82F1-47E0-A1E4-CF4F93602F77}" presName="iconBgRect" presStyleLbl="bgShp" presStyleIdx="1" presStyleCnt="4">
        <dgm:style>
          <a:lnRef idx="0">
            <a:scrgbClr r="0" g="0" b="0"/>
          </a:lnRef>
          <a:fillRef idx="0">
            <a:scrgbClr r="0" g="0" b="0"/>
          </a:fillRef>
          <a:effectRef idx="0">
            <a:scrgbClr r="0" g="0" b="0"/>
          </a:effectRef>
          <a:fontRef idx="minor">
            <a:schemeClr val="lt1"/>
          </a:fontRef>
        </dgm:style>
      </dgm:prSet>
      <dgm:spPr/>
    </dgm:pt>
    <dgm:pt modelId="{A0E27109-01EC-462C-8249-D1E4E33EF449}" type="pres">
      <dgm:prSet presAssocID="{7857A2B9-82F1-47E0-A1E4-CF4F93602F77}"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id="0" name="" descr="Information"/>
        </a:ext>
      </dgm:extLst>
    </dgm:pt>
    <dgm:pt modelId="{E4C97BC4-9432-4804-99B7-11BF84F81F5B}" type="pres">
      <dgm:prSet presAssocID="{7857A2B9-82F1-47E0-A1E4-CF4F93602F77}" presName="spaceRect" presStyleCnt="0"/>
      <dgm:spPr/>
    </dgm:pt>
    <dgm:pt modelId="{99216BC4-0806-4AC0-AD16-07F28B46D0E6}" type="pres">
      <dgm:prSet presAssocID="{7857A2B9-82F1-47E0-A1E4-CF4F93602F77}" presName="textRect" presStyleLbl="revTx" presStyleIdx="1" presStyleCnt="4">
        <dgm:presLayoutVars>
          <dgm:chMax val="1"/>
          <dgm:chPref val="1"/>
        </dgm:presLayoutVars>
      </dgm:prSet>
      <dgm:spPr/>
      <dgm:t>
        <a:bodyPr/>
        <a:lstStyle/>
        <a:p>
          <a:endParaRPr lang="es-MX"/>
        </a:p>
      </dgm:t>
    </dgm:pt>
    <dgm:pt modelId="{5E50F496-EA2D-410D-B461-BFF7752E196F}" type="pres">
      <dgm:prSet presAssocID="{FBF4032C-6BF0-45B2-963F-81F9DEBFE1BC}" presName="sibTrans" presStyleLbl="sibTrans2D1" presStyleIdx="0" presStyleCnt="0"/>
      <dgm:spPr/>
      <dgm:t>
        <a:bodyPr/>
        <a:lstStyle/>
        <a:p>
          <a:endParaRPr lang="es-MX"/>
        </a:p>
      </dgm:t>
    </dgm:pt>
    <dgm:pt modelId="{95FC294C-A3A0-456A-BD66-27F80B56F1A7}" type="pres">
      <dgm:prSet presAssocID="{72E6E978-ACDC-4EB6-A64E-0818A3CE1713}" presName="compNode" presStyleCnt="0"/>
      <dgm:spPr/>
    </dgm:pt>
    <dgm:pt modelId="{4503E1C8-52C7-453B-81FA-2B8C35143261}" type="pres">
      <dgm:prSet presAssocID="{72E6E978-ACDC-4EB6-A64E-0818A3CE1713}" presName="iconBgRect" presStyleLbl="bgShp" presStyleIdx="2" presStyleCnt="4">
        <dgm:style>
          <a:lnRef idx="0">
            <a:scrgbClr r="0" g="0" b="0"/>
          </a:lnRef>
          <a:fillRef idx="0">
            <a:scrgbClr r="0" g="0" b="0"/>
          </a:fillRef>
          <a:effectRef idx="0">
            <a:scrgbClr r="0" g="0" b="0"/>
          </a:effectRef>
          <a:fontRef idx="minor">
            <a:schemeClr val="lt1"/>
          </a:fontRef>
        </dgm:style>
      </dgm:prSet>
      <dgm:spPr/>
    </dgm:pt>
    <dgm:pt modelId="{6BAFD0DB-A5A1-43F7-B37A-DD15CE8E5D72}" type="pres">
      <dgm:prSet presAssocID="{72E6E978-ACDC-4EB6-A64E-0818A3CE1713}"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id="0" name="" descr="Bank"/>
        </a:ext>
      </dgm:extLst>
    </dgm:pt>
    <dgm:pt modelId="{CF3925C5-BC20-4AA6-9904-7B37D35A7E5E}" type="pres">
      <dgm:prSet presAssocID="{72E6E978-ACDC-4EB6-A64E-0818A3CE1713}" presName="spaceRect" presStyleCnt="0"/>
      <dgm:spPr/>
    </dgm:pt>
    <dgm:pt modelId="{EF743836-5772-469E-B66D-BF4F0A451B3A}" type="pres">
      <dgm:prSet presAssocID="{72E6E978-ACDC-4EB6-A64E-0818A3CE1713}" presName="textRect" presStyleLbl="revTx" presStyleIdx="2" presStyleCnt="4">
        <dgm:presLayoutVars>
          <dgm:chMax val="1"/>
          <dgm:chPref val="1"/>
        </dgm:presLayoutVars>
      </dgm:prSet>
      <dgm:spPr/>
      <dgm:t>
        <a:bodyPr/>
        <a:lstStyle/>
        <a:p>
          <a:endParaRPr lang="es-MX"/>
        </a:p>
      </dgm:t>
    </dgm:pt>
    <dgm:pt modelId="{DDD360AD-1E5C-4E18-BD0A-FEFFD5B56F82}" type="pres">
      <dgm:prSet presAssocID="{DBF0854F-D6D6-4677-842A-EC4FFEC6BDED}" presName="sibTrans" presStyleLbl="sibTrans2D1" presStyleIdx="0" presStyleCnt="0"/>
      <dgm:spPr/>
      <dgm:t>
        <a:bodyPr/>
        <a:lstStyle/>
        <a:p>
          <a:endParaRPr lang="es-MX"/>
        </a:p>
      </dgm:t>
    </dgm:pt>
    <dgm:pt modelId="{998D6C00-D58E-4291-AFD5-2D577425FB69}" type="pres">
      <dgm:prSet presAssocID="{3F365547-0919-4C94-A54E-69A7DF73309A}" presName="compNode" presStyleCnt="0"/>
      <dgm:spPr/>
    </dgm:pt>
    <dgm:pt modelId="{AE54A1F7-8943-449E-B397-DA6DAE359547}" type="pres">
      <dgm:prSet presAssocID="{3F365547-0919-4C94-A54E-69A7DF73309A}" presName="iconBgRect" presStyleLbl="bgShp" presStyleIdx="3" presStyleCnt="4">
        <dgm:style>
          <a:lnRef idx="0">
            <a:scrgbClr r="0" g="0" b="0"/>
          </a:lnRef>
          <a:fillRef idx="0">
            <a:scrgbClr r="0" g="0" b="0"/>
          </a:fillRef>
          <a:effectRef idx="0">
            <a:scrgbClr r="0" g="0" b="0"/>
          </a:effectRef>
          <a:fontRef idx="minor">
            <a:schemeClr val="lt1"/>
          </a:fontRef>
        </dgm:style>
      </dgm:prSet>
      <dgm:spPr/>
    </dgm:pt>
    <dgm:pt modelId="{EE73C0D8-3ED5-4FF4-8B75-929DB43F7F78}" type="pres">
      <dgm:prSet presAssocID="{3F365547-0919-4C94-A54E-69A7DF73309A}"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dgm:spPr>
      <dgm:extLst>
        <a:ext uri="{E40237B7-FDA0-4F09-8148-C483321AD2D9}">
          <dgm14:cNvPr xmlns:dgm14="http://schemas.microsoft.com/office/drawing/2010/diagram" id="0" name="" descr="Lock"/>
        </a:ext>
      </dgm:extLst>
    </dgm:pt>
    <dgm:pt modelId="{B4E052BD-509F-42CC-B118-F34D6871D50B}" type="pres">
      <dgm:prSet presAssocID="{3F365547-0919-4C94-A54E-69A7DF73309A}" presName="spaceRect" presStyleCnt="0"/>
      <dgm:spPr/>
    </dgm:pt>
    <dgm:pt modelId="{48935692-5648-4F89-A6E9-EF11807E1F10}" type="pres">
      <dgm:prSet presAssocID="{3F365547-0919-4C94-A54E-69A7DF73309A}" presName="textRect" presStyleLbl="revTx" presStyleIdx="3" presStyleCnt="4">
        <dgm:presLayoutVars>
          <dgm:chMax val="1"/>
          <dgm:chPref val="1"/>
        </dgm:presLayoutVars>
      </dgm:prSet>
      <dgm:spPr/>
      <dgm:t>
        <a:bodyPr/>
        <a:lstStyle/>
        <a:p>
          <a:endParaRPr lang="es-MX"/>
        </a:p>
      </dgm:t>
    </dgm:pt>
  </dgm:ptLst>
  <dgm:cxnLst>
    <dgm:cxn modelId="{48216F9C-11C3-49EB-906D-D6D952E132F7}" srcId="{94425BE1-5216-4905-BFA8-3A50E745A0F1}" destId="{7857A2B9-82F1-47E0-A1E4-CF4F93602F77}" srcOrd="1" destOrd="0" parTransId="{4CF2B930-4CBC-4FEC-8F76-E4271D22ACC1}" sibTransId="{FBF4032C-6BF0-45B2-963F-81F9DEBFE1BC}"/>
    <dgm:cxn modelId="{4A55EF32-EE10-40C7-9073-0814549B6099}" type="presOf" srcId="{FBF4032C-6BF0-45B2-963F-81F9DEBFE1BC}" destId="{5E50F496-EA2D-410D-B461-BFF7752E196F}" srcOrd="0" destOrd="0" presId="urn:microsoft.com/office/officeart/2018/2/layout/IconCircleList"/>
    <dgm:cxn modelId="{E7BD1CFE-9E79-41E8-95F4-7A5C1DAB0039}" type="presOf" srcId="{72E6E978-ACDC-4EB6-A64E-0818A3CE1713}" destId="{EF743836-5772-469E-B66D-BF4F0A451B3A}" srcOrd="0" destOrd="0" presId="urn:microsoft.com/office/officeart/2018/2/layout/IconCircleList"/>
    <dgm:cxn modelId="{2885DDA1-B589-4199-90B4-F07B6BE1ADAC}" type="presOf" srcId="{3F365547-0919-4C94-A54E-69A7DF73309A}" destId="{48935692-5648-4F89-A6E9-EF11807E1F10}" srcOrd="0" destOrd="0" presId="urn:microsoft.com/office/officeart/2018/2/layout/IconCircleList"/>
    <dgm:cxn modelId="{01B462EA-0BEA-416E-A087-317829100624}" type="presOf" srcId="{DBF0854F-D6D6-4677-842A-EC4FFEC6BDED}" destId="{DDD360AD-1E5C-4E18-BD0A-FEFFD5B56F82}" srcOrd="0" destOrd="0" presId="urn:microsoft.com/office/officeart/2018/2/layout/IconCircleList"/>
    <dgm:cxn modelId="{9D383788-ACED-4CF9-B00F-48F43F444552}" type="presOf" srcId="{D9852E9F-9249-4BC7-9ED7-52FD5BC25B0D}" destId="{F080AE7F-42FA-41D9-9225-DD76A3503FC1}" srcOrd="0" destOrd="0" presId="urn:microsoft.com/office/officeart/2018/2/layout/IconCircleList"/>
    <dgm:cxn modelId="{AB8DC293-168D-40ED-BB6C-93BFDAE93CDB}" type="presOf" srcId="{31A511EF-82E6-46F2-8D56-3B41766940E2}" destId="{8C88EBF3-65AC-4F16-B31E-92F347897813}" srcOrd="0" destOrd="0" presId="urn:microsoft.com/office/officeart/2018/2/layout/IconCircleList"/>
    <dgm:cxn modelId="{DA97D22B-3BC4-4328-A80E-9A4AD4706B25}" type="presOf" srcId="{7857A2B9-82F1-47E0-A1E4-CF4F93602F77}" destId="{99216BC4-0806-4AC0-AD16-07F28B46D0E6}" srcOrd="0" destOrd="0" presId="urn:microsoft.com/office/officeart/2018/2/layout/IconCircleList"/>
    <dgm:cxn modelId="{2FD75CCC-F144-4E90-A89B-6B8CF534C6A7}" srcId="{94425BE1-5216-4905-BFA8-3A50E745A0F1}" destId="{31A511EF-82E6-46F2-8D56-3B41766940E2}" srcOrd="0" destOrd="0" parTransId="{558EBD23-69F9-4C9C-951B-35AE04F45DF2}" sibTransId="{D9852E9F-9249-4BC7-9ED7-52FD5BC25B0D}"/>
    <dgm:cxn modelId="{432145EB-149A-4CE9-9A45-D46627A55504}" type="presOf" srcId="{94425BE1-5216-4905-BFA8-3A50E745A0F1}" destId="{6D0319B5-E8F9-422F-BF17-0A6EBDD073D2}" srcOrd="0" destOrd="0" presId="urn:microsoft.com/office/officeart/2018/2/layout/IconCircleList"/>
    <dgm:cxn modelId="{8F9C65CA-CD63-4E75-812F-0489056A9E13}" srcId="{94425BE1-5216-4905-BFA8-3A50E745A0F1}" destId="{72E6E978-ACDC-4EB6-A64E-0818A3CE1713}" srcOrd="2" destOrd="0" parTransId="{6798258A-CE66-400B-BAA5-62EB85BD6B99}" sibTransId="{DBF0854F-D6D6-4677-842A-EC4FFEC6BDED}"/>
    <dgm:cxn modelId="{0FBA7D36-4A19-459D-8DE1-94836224200A}" srcId="{94425BE1-5216-4905-BFA8-3A50E745A0F1}" destId="{3F365547-0919-4C94-A54E-69A7DF73309A}" srcOrd="3" destOrd="0" parTransId="{36F3B829-1134-43FE-9040-CCCFCF9016EB}" sibTransId="{A8D71198-7393-4BB2-A6DF-A980A7496AE3}"/>
    <dgm:cxn modelId="{DAE8F50D-3F54-4CAC-8A93-CA2006C77EBE}" type="presParOf" srcId="{6D0319B5-E8F9-422F-BF17-0A6EBDD073D2}" destId="{0B5575FB-C099-407E-AA6B-BDAD9BFBD5B6}" srcOrd="0" destOrd="0" presId="urn:microsoft.com/office/officeart/2018/2/layout/IconCircleList"/>
    <dgm:cxn modelId="{A3D58B47-457F-44F6-BBAF-21B29268EFF8}" type="presParOf" srcId="{0B5575FB-C099-407E-AA6B-BDAD9BFBD5B6}" destId="{EE620BA7-01C0-4C60-9C8A-90747AB07F8F}" srcOrd="0" destOrd="0" presId="urn:microsoft.com/office/officeart/2018/2/layout/IconCircleList"/>
    <dgm:cxn modelId="{A14E4612-A8C0-4328-B039-6BA6164B508C}" type="presParOf" srcId="{EE620BA7-01C0-4C60-9C8A-90747AB07F8F}" destId="{FC12BDF8-57BE-4DF4-9474-7311CA768FB7}" srcOrd="0" destOrd="0" presId="urn:microsoft.com/office/officeart/2018/2/layout/IconCircleList"/>
    <dgm:cxn modelId="{7C9E73A6-923C-4E66-84E8-8CB76A4EDE98}" type="presParOf" srcId="{EE620BA7-01C0-4C60-9C8A-90747AB07F8F}" destId="{DB0F5159-FDEB-47B7-9C32-18C410ACC6D6}" srcOrd="1" destOrd="0" presId="urn:microsoft.com/office/officeart/2018/2/layout/IconCircleList"/>
    <dgm:cxn modelId="{8478E6FD-E54E-4335-9DF1-BA34C7654734}" type="presParOf" srcId="{EE620BA7-01C0-4C60-9C8A-90747AB07F8F}" destId="{4A6DFC94-A91F-4C2A-BACE-B3D539695BB5}" srcOrd="2" destOrd="0" presId="urn:microsoft.com/office/officeart/2018/2/layout/IconCircleList"/>
    <dgm:cxn modelId="{8293C51C-D618-4BC1-B876-990DD6BC5665}" type="presParOf" srcId="{EE620BA7-01C0-4C60-9C8A-90747AB07F8F}" destId="{8C88EBF3-65AC-4F16-B31E-92F347897813}" srcOrd="3" destOrd="0" presId="urn:microsoft.com/office/officeart/2018/2/layout/IconCircleList"/>
    <dgm:cxn modelId="{2CFB7B9A-04F4-4111-8A6A-3B9874989FC6}" type="presParOf" srcId="{0B5575FB-C099-407E-AA6B-BDAD9BFBD5B6}" destId="{F080AE7F-42FA-41D9-9225-DD76A3503FC1}" srcOrd="1" destOrd="0" presId="urn:microsoft.com/office/officeart/2018/2/layout/IconCircleList"/>
    <dgm:cxn modelId="{A422315B-18EB-4B3B-A599-D5F8F46596AA}" type="presParOf" srcId="{0B5575FB-C099-407E-AA6B-BDAD9BFBD5B6}" destId="{8A5F3319-033A-4353-BC37-DA729535E740}" srcOrd="2" destOrd="0" presId="urn:microsoft.com/office/officeart/2018/2/layout/IconCircleList"/>
    <dgm:cxn modelId="{C90ED9B2-69C2-4454-B385-AA6702DC9164}" type="presParOf" srcId="{8A5F3319-033A-4353-BC37-DA729535E740}" destId="{AE12624E-5643-4247-AE0C-4CFA7031E941}" srcOrd="0" destOrd="0" presId="urn:microsoft.com/office/officeart/2018/2/layout/IconCircleList"/>
    <dgm:cxn modelId="{91E62EF7-8D83-4860-9BD7-3E3C9FA86D4D}" type="presParOf" srcId="{8A5F3319-033A-4353-BC37-DA729535E740}" destId="{A0E27109-01EC-462C-8249-D1E4E33EF449}" srcOrd="1" destOrd="0" presId="urn:microsoft.com/office/officeart/2018/2/layout/IconCircleList"/>
    <dgm:cxn modelId="{EDE502CA-3156-4AB5-B29C-CFFCBC8DF23A}" type="presParOf" srcId="{8A5F3319-033A-4353-BC37-DA729535E740}" destId="{E4C97BC4-9432-4804-99B7-11BF84F81F5B}" srcOrd="2" destOrd="0" presId="urn:microsoft.com/office/officeart/2018/2/layout/IconCircleList"/>
    <dgm:cxn modelId="{4A4B276F-DD29-46F8-B84B-200B56CCE229}" type="presParOf" srcId="{8A5F3319-033A-4353-BC37-DA729535E740}" destId="{99216BC4-0806-4AC0-AD16-07F28B46D0E6}" srcOrd="3" destOrd="0" presId="urn:microsoft.com/office/officeart/2018/2/layout/IconCircleList"/>
    <dgm:cxn modelId="{69393FD3-495E-4F63-A3F5-68B0661B7CCE}" type="presParOf" srcId="{0B5575FB-C099-407E-AA6B-BDAD9BFBD5B6}" destId="{5E50F496-EA2D-410D-B461-BFF7752E196F}" srcOrd="3" destOrd="0" presId="urn:microsoft.com/office/officeart/2018/2/layout/IconCircleList"/>
    <dgm:cxn modelId="{2E072B28-F7D1-4349-9B2C-82977233A435}" type="presParOf" srcId="{0B5575FB-C099-407E-AA6B-BDAD9BFBD5B6}" destId="{95FC294C-A3A0-456A-BD66-27F80B56F1A7}" srcOrd="4" destOrd="0" presId="urn:microsoft.com/office/officeart/2018/2/layout/IconCircleList"/>
    <dgm:cxn modelId="{9281CCDC-6671-4586-BCB1-7F229F1875EA}" type="presParOf" srcId="{95FC294C-A3A0-456A-BD66-27F80B56F1A7}" destId="{4503E1C8-52C7-453B-81FA-2B8C35143261}" srcOrd="0" destOrd="0" presId="urn:microsoft.com/office/officeart/2018/2/layout/IconCircleList"/>
    <dgm:cxn modelId="{45204DC4-48D8-4570-BDB2-7F7A4B225543}" type="presParOf" srcId="{95FC294C-A3A0-456A-BD66-27F80B56F1A7}" destId="{6BAFD0DB-A5A1-43F7-B37A-DD15CE8E5D72}" srcOrd="1" destOrd="0" presId="urn:microsoft.com/office/officeart/2018/2/layout/IconCircleList"/>
    <dgm:cxn modelId="{84F964A9-BE92-4BCB-803B-C39676AEB249}" type="presParOf" srcId="{95FC294C-A3A0-456A-BD66-27F80B56F1A7}" destId="{CF3925C5-BC20-4AA6-9904-7B37D35A7E5E}" srcOrd="2" destOrd="0" presId="urn:microsoft.com/office/officeart/2018/2/layout/IconCircleList"/>
    <dgm:cxn modelId="{3952DFA6-C71E-4713-899A-380BFFBEAC4C}" type="presParOf" srcId="{95FC294C-A3A0-456A-BD66-27F80B56F1A7}" destId="{EF743836-5772-469E-B66D-BF4F0A451B3A}" srcOrd="3" destOrd="0" presId="urn:microsoft.com/office/officeart/2018/2/layout/IconCircleList"/>
    <dgm:cxn modelId="{13E6BF02-55B2-4B7E-83A1-3EAE54B6996A}" type="presParOf" srcId="{0B5575FB-C099-407E-AA6B-BDAD9BFBD5B6}" destId="{DDD360AD-1E5C-4E18-BD0A-FEFFD5B56F82}" srcOrd="5" destOrd="0" presId="urn:microsoft.com/office/officeart/2018/2/layout/IconCircleList"/>
    <dgm:cxn modelId="{D3DFA5F2-2E99-4567-878F-C86336E95B0A}" type="presParOf" srcId="{0B5575FB-C099-407E-AA6B-BDAD9BFBD5B6}" destId="{998D6C00-D58E-4291-AFD5-2D577425FB69}" srcOrd="6" destOrd="0" presId="urn:microsoft.com/office/officeart/2018/2/layout/IconCircleList"/>
    <dgm:cxn modelId="{235DAC8E-0DED-4485-83CD-7F619886991A}" type="presParOf" srcId="{998D6C00-D58E-4291-AFD5-2D577425FB69}" destId="{AE54A1F7-8943-449E-B397-DA6DAE359547}" srcOrd="0" destOrd="0" presId="urn:microsoft.com/office/officeart/2018/2/layout/IconCircleList"/>
    <dgm:cxn modelId="{6D087E86-B750-40B9-9982-468147CC4C26}" type="presParOf" srcId="{998D6C00-D58E-4291-AFD5-2D577425FB69}" destId="{EE73C0D8-3ED5-4FF4-8B75-929DB43F7F78}" srcOrd="1" destOrd="0" presId="urn:microsoft.com/office/officeart/2018/2/layout/IconCircleList"/>
    <dgm:cxn modelId="{739AF665-9EF1-4BF3-8C83-7374616665EC}" type="presParOf" srcId="{998D6C00-D58E-4291-AFD5-2D577425FB69}" destId="{B4E052BD-509F-42CC-B118-F34D6871D50B}" srcOrd="2" destOrd="0" presId="urn:microsoft.com/office/officeart/2018/2/layout/IconCircleList"/>
    <dgm:cxn modelId="{876AFF47-589A-4C69-B325-5EEE03C9F7C4}" type="presParOf" srcId="{998D6C00-D58E-4291-AFD5-2D577425FB69}" destId="{48935692-5648-4F89-A6E9-EF11807E1F10}" srcOrd="3" destOrd="0" presId="urn:microsoft.com/office/officeart/2018/2/layout/IconCircleList"/>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2/18/2022</a:t>
            </a:fld>
            <a:endParaRPr lang="en-US" dirty="0"/>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‹Nº›</a:t>
            </a:fld>
            <a:endParaRPr lang="en-US" dirty="0"/>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188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ED9A4A-D287-4207-9037-70DB007A1707}"/>
              </a:ext>
            </a:extLst>
          </p:cNvPr>
          <p:cNvSpPr>
            <a:spLocks noGrp="1"/>
          </p:cNvSpPr>
          <p:nvPr>
            <p:ph type="dt" sz="half" idx="10"/>
          </p:nvPr>
        </p:nvSpPr>
        <p:spPr/>
        <p:txBody>
          <a:bodyPr/>
          <a:lstStyle/>
          <a:p>
            <a:fld id="{02AC24A9-CCB6-4F8D-B8DB-C2F3692CFA5A}" type="datetimeFigureOut">
              <a:rPr lang="en-US" smtClean="0"/>
              <a:t>2/18/2022</a:t>
            </a:fld>
            <a:endParaRPr lang="en-US"/>
          </a:p>
        </p:txBody>
      </p:sp>
      <p:sp>
        <p:nvSpPr>
          <p:cNvPr id="5" name="Footer Placeholder 4">
            <a:extLst>
              <a:ext uri="{FF2B5EF4-FFF2-40B4-BE49-F238E27FC236}">
                <a16:creationId xmlns:a16="http://schemas.microsoft.com/office/drawing/2014/main" xmlns=""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679730-3487-4D94-A0DC-C21684963AB3}"/>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713798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D2603B-9ACE-4FA9-805B-9B91EB63DF7D}"/>
              </a:ext>
            </a:extLst>
          </p:cNvPr>
          <p:cNvSpPr>
            <a:spLocks noGrp="1"/>
          </p:cNvSpPr>
          <p:nvPr>
            <p:ph type="dt" sz="half" idx="10"/>
          </p:nvPr>
        </p:nvSpPr>
        <p:spPr/>
        <p:txBody>
          <a:bodyPr/>
          <a:lstStyle/>
          <a:p>
            <a:fld id="{02AC24A9-CCB6-4F8D-B8DB-C2F3692CFA5A}" type="datetimeFigureOut">
              <a:rPr lang="en-US" smtClean="0"/>
              <a:t>2/18/2022</a:t>
            </a:fld>
            <a:endParaRPr lang="en-US"/>
          </a:p>
        </p:txBody>
      </p:sp>
      <p:sp>
        <p:nvSpPr>
          <p:cNvPr id="5" name="Footer Placeholder 4">
            <a:extLst>
              <a:ext uri="{FF2B5EF4-FFF2-40B4-BE49-F238E27FC236}">
                <a16:creationId xmlns:a16="http://schemas.microsoft.com/office/drawing/2014/main" xmlns=""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197AE4-AA47-4E14-8FFE-171FAE47F49E}"/>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09253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xmlns=""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2/18/2022</a:t>
            </a:fld>
            <a:endParaRPr lang="en-US"/>
          </a:p>
        </p:txBody>
      </p:sp>
      <p:sp>
        <p:nvSpPr>
          <p:cNvPr id="5" name="Footer Placeholder 4">
            <a:extLst>
              <a:ext uri="{FF2B5EF4-FFF2-40B4-BE49-F238E27FC236}">
                <a16:creationId xmlns:a16="http://schemas.microsoft.com/office/drawing/2014/main" xmlns=""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48126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xmlns=""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D48BFA7D-4401-4285-802B-1579165F0D6D}"/>
              </a:ext>
            </a:extLst>
          </p:cNvPr>
          <p:cNvSpPr>
            <a:spLocks noGrp="1"/>
          </p:cNvSpPr>
          <p:nvPr>
            <p:ph type="dt" sz="half" idx="10"/>
          </p:nvPr>
        </p:nvSpPr>
        <p:spPr/>
        <p:txBody>
          <a:bodyPr/>
          <a:lstStyle/>
          <a:p>
            <a:fld id="{02AC24A9-CCB6-4F8D-B8DB-C2F3692CFA5A}" type="datetimeFigureOut">
              <a:rPr lang="en-US" smtClean="0"/>
              <a:t>2/18/2022</a:t>
            </a:fld>
            <a:endParaRPr lang="en-US"/>
          </a:p>
        </p:txBody>
      </p:sp>
      <p:sp>
        <p:nvSpPr>
          <p:cNvPr id="5" name="Footer Placeholder 4">
            <a:extLst>
              <a:ext uri="{FF2B5EF4-FFF2-40B4-BE49-F238E27FC236}">
                <a16:creationId xmlns:a16="http://schemas.microsoft.com/office/drawing/2014/main" xmlns=""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AC3F32-46E0-47C8-8565-5969A475FDB0}"/>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45602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xmlns=""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xmlns=""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2/18/2022</a:t>
            </a:fld>
            <a:endParaRPr lang="en-US"/>
          </a:p>
        </p:txBody>
      </p:sp>
      <p:sp>
        <p:nvSpPr>
          <p:cNvPr id="6" name="Footer Placeholder 5">
            <a:extLst>
              <a:ext uri="{FF2B5EF4-FFF2-40B4-BE49-F238E27FC236}">
                <a16:creationId xmlns:a16="http://schemas.microsoft.com/office/drawing/2014/main" xmlns=""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56988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xmlns=""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xmlns=""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2/18/2022</a:t>
            </a:fld>
            <a:endParaRPr lang="en-US"/>
          </a:p>
        </p:txBody>
      </p:sp>
      <p:sp>
        <p:nvSpPr>
          <p:cNvPr id="8" name="Footer Placeholder 7">
            <a:extLst>
              <a:ext uri="{FF2B5EF4-FFF2-40B4-BE49-F238E27FC236}">
                <a16:creationId xmlns:a16="http://schemas.microsoft.com/office/drawing/2014/main" xmlns=""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4130953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xmlns="" id="{67C91241-A315-4643-91E5-CF2C25CC903A}"/>
              </a:ext>
            </a:extLst>
          </p:cNvPr>
          <p:cNvSpPr>
            <a:spLocks noGrp="1"/>
          </p:cNvSpPr>
          <p:nvPr>
            <p:ph type="dt" sz="half" idx="10"/>
          </p:nvPr>
        </p:nvSpPr>
        <p:spPr/>
        <p:txBody>
          <a:bodyPr/>
          <a:lstStyle/>
          <a:p>
            <a:fld id="{02AC24A9-CCB6-4F8D-B8DB-C2F3692CFA5A}" type="datetimeFigureOut">
              <a:rPr lang="en-US" smtClean="0"/>
              <a:t>2/18/2022</a:t>
            </a:fld>
            <a:endParaRPr lang="en-US"/>
          </a:p>
        </p:txBody>
      </p:sp>
      <p:sp>
        <p:nvSpPr>
          <p:cNvPr id="4" name="Footer Placeholder 3">
            <a:extLst>
              <a:ext uri="{FF2B5EF4-FFF2-40B4-BE49-F238E27FC236}">
                <a16:creationId xmlns:a16="http://schemas.microsoft.com/office/drawing/2014/main" xmlns=""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739411-CED6-43D4-868D-A65C4161A72B}"/>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9634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C447E0-1D4D-4EF2-B81B-4B2400EE3EDB}"/>
              </a:ext>
            </a:extLst>
          </p:cNvPr>
          <p:cNvSpPr>
            <a:spLocks noGrp="1"/>
          </p:cNvSpPr>
          <p:nvPr>
            <p:ph type="dt" sz="half" idx="10"/>
          </p:nvPr>
        </p:nvSpPr>
        <p:spPr/>
        <p:txBody>
          <a:bodyPr/>
          <a:lstStyle/>
          <a:p>
            <a:fld id="{02AC24A9-CCB6-4F8D-B8DB-C2F3692CFA5A}" type="datetimeFigureOut">
              <a:rPr lang="en-US" smtClean="0"/>
              <a:t>2/18/2022</a:t>
            </a:fld>
            <a:endParaRPr lang="en-US"/>
          </a:p>
        </p:txBody>
      </p:sp>
      <p:sp>
        <p:nvSpPr>
          <p:cNvPr id="3" name="Footer Placeholder 2">
            <a:extLst>
              <a:ext uri="{FF2B5EF4-FFF2-40B4-BE49-F238E27FC236}">
                <a16:creationId xmlns:a16="http://schemas.microsoft.com/office/drawing/2014/main" xmlns=""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440955-B18E-49D3-AE7B-B331200E34C5}"/>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5066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xmlns=""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2/18/2022</a:t>
            </a:fld>
            <a:endParaRPr lang="en-US" dirty="0"/>
          </a:p>
        </p:txBody>
      </p:sp>
      <p:sp>
        <p:nvSpPr>
          <p:cNvPr id="6" name="Footer Placeholder 5">
            <a:extLst>
              <a:ext uri="{FF2B5EF4-FFF2-40B4-BE49-F238E27FC236}">
                <a16:creationId xmlns:a16="http://schemas.microsoft.com/office/drawing/2014/main" xmlns=""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85D185-B1B6-4D62-81BE-BE82C80ACA6C}"/>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92323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xmlns=""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2/18/2022</a:t>
            </a:fld>
            <a:endParaRPr lang="en-US"/>
          </a:p>
        </p:txBody>
      </p:sp>
      <p:sp>
        <p:nvSpPr>
          <p:cNvPr id="6" name="Footer Placeholder 5">
            <a:extLst>
              <a:ext uri="{FF2B5EF4-FFF2-40B4-BE49-F238E27FC236}">
                <a16:creationId xmlns:a16="http://schemas.microsoft.com/office/drawing/2014/main" xmlns=""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770FB6-F273-4BA6-8B97-9835AC537871}"/>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94597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2/18/2022</a:t>
            </a:fld>
            <a:endParaRPr lang="en-US"/>
          </a:p>
        </p:txBody>
      </p:sp>
      <p:sp>
        <p:nvSpPr>
          <p:cNvPr id="5" name="Footer Placeholder 4">
            <a:extLst>
              <a:ext uri="{FF2B5EF4-FFF2-40B4-BE49-F238E27FC236}">
                <a16:creationId xmlns:a16="http://schemas.microsoft.com/office/drawing/2014/main" xmlns=""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‹Nº›</a:t>
            </a:fld>
            <a:endParaRPr lang="en-US"/>
          </a:p>
        </p:txBody>
      </p:sp>
    </p:spTree>
    <p:extLst>
      <p:ext uri="{BB962C8B-B14F-4D97-AF65-F5344CB8AC3E}">
        <p14:creationId xmlns:p14="http://schemas.microsoft.com/office/powerpoint/2010/main" val="212488374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42" r:id="rId5"/>
    <p:sldLayoutId id="2147483736" r:id="rId6"/>
    <p:sldLayoutId id="2147483737" r:id="rId7"/>
    <p:sldLayoutId id="2147483738" r:id="rId8"/>
    <p:sldLayoutId id="2147483741" r:id="rId9"/>
    <p:sldLayoutId id="2147483739" r:id="rId10"/>
    <p:sldLayoutId id="21474837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Imagen 10" descr="Imagen que contiene Interfaz de usuario gráfica&#10;&#10;Descripción generada automáticamente">
            <a:extLst>
              <a:ext uri="{FF2B5EF4-FFF2-40B4-BE49-F238E27FC236}">
                <a16:creationId xmlns:a16="http://schemas.microsoft.com/office/drawing/2014/main" xmlns="" id="{102EC56A-F533-40DE-8B50-06054B98E187}"/>
              </a:ext>
            </a:extLst>
          </p:cNvPr>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a:xfrm>
            <a:off x="666750" y="0"/>
            <a:ext cx="10763250" cy="6858000"/>
          </a:xfrm>
          <a:prstGeom prst="rect">
            <a:avLst/>
          </a:prstGeom>
        </p:spPr>
      </p:pic>
      <p:sp>
        <p:nvSpPr>
          <p:cNvPr id="3" name="Subtítulo 2">
            <a:extLst>
              <a:ext uri="{FF2B5EF4-FFF2-40B4-BE49-F238E27FC236}">
                <a16:creationId xmlns:a16="http://schemas.microsoft.com/office/drawing/2014/main" xmlns="" id="{19F90674-9674-4138-B0D7-D48E4B5DCCBF}"/>
              </a:ext>
            </a:extLst>
          </p:cNvPr>
          <p:cNvSpPr>
            <a:spLocks noGrp="1"/>
          </p:cNvSpPr>
          <p:nvPr>
            <p:ph type="subTitle" idx="4294967295"/>
          </p:nvPr>
        </p:nvSpPr>
        <p:spPr>
          <a:xfrm>
            <a:off x="768350" y="3622674"/>
            <a:ext cx="5013325" cy="1208088"/>
          </a:xfrm>
        </p:spPr>
        <p:txBody>
          <a:bodyPr>
            <a:normAutofit/>
          </a:bodyPr>
          <a:lstStyle/>
          <a:p>
            <a:pPr marL="0" indent="0">
              <a:lnSpc>
                <a:spcPct val="100000"/>
              </a:lnSpc>
              <a:buNone/>
            </a:pPr>
            <a:r>
              <a:rPr lang="es-MX" sz="2000" dirty="0"/>
              <a:t>Dirección de Transparencia y Buenas Prácticas</a:t>
            </a:r>
          </a:p>
          <a:p>
            <a:pPr marL="0" indent="0">
              <a:lnSpc>
                <a:spcPct val="100000"/>
              </a:lnSpc>
              <a:buNone/>
            </a:pPr>
            <a:r>
              <a:rPr lang="es-MX" sz="2000" dirty="0"/>
              <a:t>Comité de Transparencia</a:t>
            </a:r>
          </a:p>
        </p:txBody>
      </p:sp>
      <p:sp>
        <p:nvSpPr>
          <p:cNvPr id="2" name="Título 1">
            <a:extLst>
              <a:ext uri="{FF2B5EF4-FFF2-40B4-BE49-F238E27FC236}">
                <a16:creationId xmlns:a16="http://schemas.microsoft.com/office/drawing/2014/main" xmlns="" id="{802CE9C2-8FF9-4822-903E-ED3C3D07314F}"/>
              </a:ext>
            </a:extLst>
          </p:cNvPr>
          <p:cNvSpPr>
            <a:spLocks noGrp="1"/>
          </p:cNvSpPr>
          <p:nvPr>
            <p:ph type="ctrTitle" idx="4294967295"/>
          </p:nvPr>
        </p:nvSpPr>
        <p:spPr>
          <a:xfrm>
            <a:off x="762000" y="835025"/>
            <a:ext cx="5019675" cy="3203575"/>
          </a:xfrm>
        </p:spPr>
        <p:txBody>
          <a:bodyPr anchor="b">
            <a:normAutofit/>
          </a:bodyPr>
          <a:lstStyle/>
          <a:p>
            <a:pPr algn="ctr"/>
            <a:r>
              <a:rPr lang="es-MX" sz="4400" b="1" dirty="0"/>
              <a:t>Plan de Trabajo 2022</a:t>
            </a:r>
            <a:r>
              <a:rPr lang="es-MX" sz="5400" dirty="0"/>
              <a:t/>
            </a:r>
            <a:br>
              <a:rPr lang="es-MX" sz="5400" dirty="0"/>
            </a:br>
            <a:endParaRPr lang="es-MX" sz="5400" dirty="0"/>
          </a:p>
        </p:txBody>
      </p:sp>
      <p:pic>
        <p:nvPicPr>
          <p:cNvPr id="14" name="Imagen 13" descr="Logotipo&#10;&#10;Descripción generada automáticamente con confianza media">
            <a:extLst>
              <a:ext uri="{FF2B5EF4-FFF2-40B4-BE49-F238E27FC236}">
                <a16:creationId xmlns:a16="http://schemas.microsoft.com/office/drawing/2014/main" xmlns="" id="{7B411099-E4D3-41E5-9383-0D1904224E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5047" y="1402839"/>
            <a:ext cx="2935230" cy="3023622"/>
          </a:xfrm>
          <a:prstGeom prst="rect">
            <a:avLst/>
          </a:prstGeom>
        </p:spPr>
      </p:pic>
    </p:spTree>
    <p:extLst>
      <p:ext uri="{BB962C8B-B14F-4D97-AF65-F5344CB8AC3E}">
        <p14:creationId xmlns:p14="http://schemas.microsoft.com/office/powerpoint/2010/main" val="144631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78F16B-625C-4517-A646-505F6E6FB902}"/>
              </a:ext>
            </a:extLst>
          </p:cNvPr>
          <p:cNvSpPr>
            <a:spLocks noGrp="1"/>
          </p:cNvSpPr>
          <p:nvPr>
            <p:ph type="title"/>
          </p:nvPr>
        </p:nvSpPr>
        <p:spPr>
          <a:xfrm>
            <a:off x="1156037" y="801859"/>
            <a:ext cx="9687340" cy="1179576"/>
          </a:xfrm>
        </p:spPr>
        <p:txBody>
          <a:bodyPr>
            <a:normAutofit/>
          </a:bodyPr>
          <a:lstStyle/>
          <a:p>
            <a:r>
              <a:rPr lang="es-ES" sz="2800" b="1" dirty="0"/>
              <a:t>Actividades Estratégicas </a:t>
            </a:r>
            <a:endParaRPr lang="es-MX" sz="2800" dirty="0"/>
          </a:p>
        </p:txBody>
      </p:sp>
      <p:sp>
        <p:nvSpPr>
          <p:cNvPr id="3" name="Marcador de contenido 2">
            <a:extLst>
              <a:ext uri="{FF2B5EF4-FFF2-40B4-BE49-F238E27FC236}">
                <a16:creationId xmlns:a16="http://schemas.microsoft.com/office/drawing/2014/main" xmlns="" id="{D6C44B7E-5D51-436C-8AEB-4FB863ECF44B}"/>
              </a:ext>
            </a:extLst>
          </p:cNvPr>
          <p:cNvSpPr>
            <a:spLocks noGrp="1"/>
          </p:cNvSpPr>
          <p:nvPr>
            <p:ph idx="1"/>
          </p:nvPr>
        </p:nvSpPr>
        <p:spPr>
          <a:xfrm>
            <a:off x="715617" y="2133601"/>
            <a:ext cx="10942983" cy="4465982"/>
          </a:xfrm>
        </p:spPr>
        <p:txBody>
          <a:bodyPr>
            <a:normAutofit fontScale="92500" lnSpcReduction="10000"/>
          </a:bodyPr>
          <a:lstStyle/>
          <a:p>
            <a:r>
              <a:rPr lang="es-MX" sz="2200" dirty="0"/>
              <a:t>Generar Micrositio </a:t>
            </a:r>
            <a:r>
              <a:rPr lang="es-MX" sz="2200" dirty="0" err="1"/>
              <a:t>IMCO</a:t>
            </a:r>
            <a:r>
              <a:rPr lang="es-MX" sz="2200" dirty="0"/>
              <a:t> 2022</a:t>
            </a:r>
          </a:p>
          <a:p>
            <a:r>
              <a:rPr lang="es-MX" sz="2200" dirty="0"/>
              <a:t>Actualizar Micrositio </a:t>
            </a:r>
            <a:r>
              <a:rPr lang="es-MX" sz="2200" dirty="0" err="1"/>
              <a:t>CIMTRA</a:t>
            </a:r>
            <a:r>
              <a:rPr lang="es-MX" sz="2200" dirty="0"/>
              <a:t> 2022</a:t>
            </a:r>
          </a:p>
          <a:p>
            <a:r>
              <a:rPr lang="es-MX" sz="2200" dirty="0"/>
              <a:t>Actualizar Micrositio de Información Proactiva y Focalizada </a:t>
            </a:r>
            <a:r>
              <a:rPr lang="es-MX" sz="2200" dirty="0" err="1"/>
              <a:t>CIMTRA</a:t>
            </a:r>
            <a:r>
              <a:rPr lang="es-MX" sz="2200" dirty="0"/>
              <a:t> COVID-19</a:t>
            </a:r>
          </a:p>
          <a:p>
            <a:r>
              <a:rPr lang="es-MX" sz="2200" dirty="0"/>
              <a:t>Actualizar Micrositio </a:t>
            </a:r>
            <a:r>
              <a:rPr lang="es-MX" sz="2200" dirty="0" err="1"/>
              <a:t>CIMTRA</a:t>
            </a:r>
            <a:r>
              <a:rPr lang="es-MX" sz="2200" dirty="0"/>
              <a:t> Entrega-Recepción</a:t>
            </a:r>
          </a:p>
          <a:p>
            <a:r>
              <a:rPr lang="es-MX" sz="2200" dirty="0"/>
              <a:t>Solventar evaluaciones de información fundamental (PNT/PORTAL) ITEI 2022</a:t>
            </a:r>
          </a:p>
          <a:p>
            <a:r>
              <a:rPr lang="es-MX" sz="2200" dirty="0"/>
              <a:t>Solventar evaluaciones de protección de datos personales ITEI 2022</a:t>
            </a:r>
          </a:p>
          <a:p>
            <a:pPr algn="just"/>
            <a:r>
              <a:rPr lang="es-MX" sz="2200" dirty="0"/>
              <a:t>Coadyuvar con la Dirección de Participación Ciudadana para implementar la Herramienta para fomentar la participación ciudadana y control de la corrupción propuesta por el Comité de Participación Social del Sistema Estatal Anticorrupción y el Instituto Electoral y de Participación Ciudadana del estado de Jalisco</a:t>
            </a:r>
          </a:p>
          <a:p>
            <a:r>
              <a:rPr lang="es-MX" sz="2200" dirty="0"/>
              <a:t>Atender y dar seguimiento a la Métrica de Gobierno Abierto INAI-</a:t>
            </a:r>
            <a:r>
              <a:rPr lang="es-MX" sz="2200" dirty="0" err="1"/>
              <a:t>CIDE</a:t>
            </a:r>
            <a:r>
              <a:rPr lang="es-MX" sz="2200" dirty="0"/>
              <a:t> </a:t>
            </a:r>
          </a:p>
          <a:p>
            <a:endParaRPr lang="es-MX" dirty="0"/>
          </a:p>
        </p:txBody>
      </p:sp>
      <p:pic>
        <p:nvPicPr>
          <p:cNvPr id="8" name="Imagen 7">
            <a:extLst>
              <a:ext uri="{FF2B5EF4-FFF2-40B4-BE49-F238E27FC236}">
                <a16:creationId xmlns:a16="http://schemas.microsoft.com/office/drawing/2014/main" xmlns="" id="{DB5904D5-C2DD-46DC-B772-D4516B8529D8}"/>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spTree>
    <p:extLst>
      <p:ext uri="{BB962C8B-B14F-4D97-AF65-F5344CB8AC3E}">
        <p14:creationId xmlns:p14="http://schemas.microsoft.com/office/powerpoint/2010/main" val="97460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275D3A-FBFF-4FB2-A9C0-E858FED026FD}"/>
              </a:ext>
            </a:extLst>
          </p:cNvPr>
          <p:cNvSpPr>
            <a:spLocks noGrp="1"/>
          </p:cNvSpPr>
          <p:nvPr>
            <p:ph type="title"/>
          </p:nvPr>
        </p:nvSpPr>
        <p:spPr/>
        <p:txBody>
          <a:bodyPr/>
          <a:lstStyle/>
          <a:p>
            <a:r>
              <a:rPr lang="es-MX" sz="2800" b="1" dirty="0"/>
              <a:t>MIR 2022</a:t>
            </a:r>
          </a:p>
        </p:txBody>
      </p:sp>
      <p:pic>
        <p:nvPicPr>
          <p:cNvPr id="4" name="Imagen 3">
            <a:extLst>
              <a:ext uri="{FF2B5EF4-FFF2-40B4-BE49-F238E27FC236}">
                <a16:creationId xmlns:a16="http://schemas.microsoft.com/office/drawing/2014/main" xmlns="" id="{BC2E971B-C38B-4509-BBCD-CB9537275C0A}"/>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pic>
        <p:nvPicPr>
          <p:cNvPr id="5" name="Imagen 4">
            <a:extLst>
              <a:ext uri="{FF2B5EF4-FFF2-40B4-BE49-F238E27FC236}">
                <a16:creationId xmlns:a16="http://schemas.microsoft.com/office/drawing/2014/main" xmlns="" id="{9365FC45-B6CA-4AF7-A81F-D88C0B4B2379}"/>
              </a:ext>
            </a:extLst>
          </p:cNvPr>
          <p:cNvPicPr>
            <a:picLocks noChangeAspect="1"/>
          </p:cNvPicPr>
          <p:nvPr/>
        </p:nvPicPr>
        <p:blipFill>
          <a:blip r:embed="rId3"/>
          <a:stretch>
            <a:fillRect/>
          </a:stretch>
        </p:blipFill>
        <p:spPr>
          <a:xfrm>
            <a:off x="352926" y="1983704"/>
            <a:ext cx="11502190" cy="4542637"/>
          </a:xfrm>
          <a:prstGeom prst="rect">
            <a:avLst/>
          </a:prstGeom>
          <a:ln w="12700">
            <a:solidFill>
              <a:schemeClr val="tx1">
                <a:lumMod val="95000"/>
                <a:lumOff val="5000"/>
              </a:schemeClr>
            </a:solidFill>
          </a:ln>
        </p:spPr>
      </p:pic>
    </p:spTree>
    <p:extLst>
      <p:ext uri="{BB962C8B-B14F-4D97-AF65-F5344CB8AC3E}">
        <p14:creationId xmlns:p14="http://schemas.microsoft.com/office/powerpoint/2010/main" val="272901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275D3A-FBFF-4FB2-A9C0-E858FED026FD}"/>
              </a:ext>
            </a:extLst>
          </p:cNvPr>
          <p:cNvSpPr>
            <a:spLocks noGrp="1"/>
          </p:cNvSpPr>
          <p:nvPr>
            <p:ph type="title"/>
          </p:nvPr>
        </p:nvSpPr>
        <p:spPr/>
        <p:txBody>
          <a:bodyPr/>
          <a:lstStyle/>
          <a:p>
            <a:r>
              <a:rPr lang="es-MX" sz="2800" b="1" dirty="0"/>
              <a:t>MIR 2022</a:t>
            </a:r>
          </a:p>
        </p:txBody>
      </p:sp>
      <p:pic>
        <p:nvPicPr>
          <p:cNvPr id="4" name="Imagen 3">
            <a:extLst>
              <a:ext uri="{FF2B5EF4-FFF2-40B4-BE49-F238E27FC236}">
                <a16:creationId xmlns:a16="http://schemas.microsoft.com/office/drawing/2014/main" xmlns="" id="{BC2E971B-C38B-4509-BBCD-CB9537275C0A}"/>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pic>
        <p:nvPicPr>
          <p:cNvPr id="7" name="Imagen 6">
            <a:extLst>
              <a:ext uri="{FF2B5EF4-FFF2-40B4-BE49-F238E27FC236}">
                <a16:creationId xmlns:a16="http://schemas.microsoft.com/office/drawing/2014/main" xmlns="" id="{25A910E3-83D8-4112-B940-5E8D13C91B80}"/>
              </a:ext>
            </a:extLst>
          </p:cNvPr>
          <p:cNvPicPr>
            <a:picLocks noChangeAspect="1"/>
          </p:cNvPicPr>
          <p:nvPr/>
        </p:nvPicPr>
        <p:blipFill>
          <a:blip r:embed="rId3"/>
          <a:stretch>
            <a:fillRect/>
          </a:stretch>
        </p:blipFill>
        <p:spPr>
          <a:xfrm>
            <a:off x="380679" y="2265459"/>
            <a:ext cx="11430642" cy="3868091"/>
          </a:xfrm>
          <a:prstGeom prst="rect">
            <a:avLst/>
          </a:prstGeom>
          <a:ln w="12700">
            <a:solidFill>
              <a:schemeClr val="tx1"/>
            </a:solidFill>
          </a:ln>
        </p:spPr>
      </p:pic>
    </p:spTree>
    <p:extLst>
      <p:ext uri="{BB962C8B-B14F-4D97-AF65-F5344CB8AC3E}">
        <p14:creationId xmlns:p14="http://schemas.microsoft.com/office/powerpoint/2010/main" val="1555771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275D3A-FBFF-4FB2-A9C0-E858FED026FD}"/>
              </a:ext>
            </a:extLst>
          </p:cNvPr>
          <p:cNvSpPr>
            <a:spLocks noGrp="1"/>
          </p:cNvSpPr>
          <p:nvPr>
            <p:ph type="title"/>
          </p:nvPr>
        </p:nvSpPr>
        <p:spPr/>
        <p:txBody>
          <a:bodyPr/>
          <a:lstStyle/>
          <a:p>
            <a:r>
              <a:rPr lang="es-MX" sz="2800" b="1" dirty="0"/>
              <a:t>MIR 2022</a:t>
            </a:r>
          </a:p>
        </p:txBody>
      </p:sp>
      <p:pic>
        <p:nvPicPr>
          <p:cNvPr id="4" name="Imagen 3">
            <a:extLst>
              <a:ext uri="{FF2B5EF4-FFF2-40B4-BE49-F238E27FC236}">
                <a16:creationId xmlns:a16="http://schemas.microsoft.com/office/drawing/2014/main" xmlns="" id="{BC2E971B-C38B-4509-BBCD-CB9537275C0A}"/>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pic>
        <p:nvPicPr>
          <p:cNvPr id="5" name="Imagen 4">
            <a:extLst>
              <a:ext uri="{FF2B5EF4-FFF2-40B4-BE49-F238E27FC236}">
                <a16:creationId xmlns:a16="http://schemas.microsoft.com/office/drawing/2014/main" xmlns="" id="{944124CD-6838-47E7-9C2B-17C31B035BD9}"/>
              </a:ext>
            </a:extLst>
          </p:cNvPr>
          <p:cNvPicPr>
            <a:picLocks noChangeAspect="1"/>
          </p:cNvPicPr>
          <p:nvPr/>
        </p:nvPicPr>
        <p:blipFill>
          <a:blip r:embed="rId3"/>
          <a:stretch>
            <a:fillRect/>
          </a:stretch>
        </p:blipFill>
        <p:spPr>
          <a:xfrm>
            <a:off x="411079" y="2137708"/>
            <a:ext cx="11369842" cy="3847516"/>
          </a:xfrm>
          <a:prstGeom prst="rect">
            <a:avLst/>
          </a:prstGeom>
          <a:ln w="19050">
            <a:solidFill>
              <a:schemeClr val="tx1">
                <a:lumMod val="95000"/>
                <a:lumOff val="5000"/>
              </a:schemeClr>
            </a:solidFill>
          </a:ln>
        </p:spPr>
      </p:pic>
    </p:spTree>
    <p:extLst>
      <p:ext uri="{BB962C8B-B14F-4D97-AF65-F5344CB8AC3E}">
        <p14:creationId xmlns:p14="http://schemas.microsoft.com/office/powerpoint/2010/main" val="1446622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819E0E-B347-4DA9-85E8-0B9F913EB474}"/>
              </a:ext>
            </a:extLst>
          </p:cNvPr>
          <p:cNvSpPr>
            <a:spLocks noGrp="1"/>
          </p:cNvSpPr>
          <p:nvPr>
            <p:ph type="title"/>
          </p:nvPr>
        </p:nvSpPr>
        <p:spPr/>
        <p:txBody>
          <a:bodyPr>
            <a:normAutofit/>
          </a:bodyPr>
          <a:lstStyle/>
          <a:p>
            <a:pPr algn="ctr"/>
            <a:r>
              <a:rPr lang="es-MX" dirty="0"/>
              <a:t/>
            </a:r>
            <a:br>
              <a:rPr lang="es-MX" dirty="0"/>
            </a:br>
            <a:r>
              <a:rPr lang="es-MX" sz="2800" dirty="0"/>
              <a:t>Actividades Permanentes</a:t>
            </a:r>
          </a:p>
        </p:txBody>
      </p:sp>
      <p:sp>
        <p:nvSpPr>
          <p:cNvPr id="3" name="Marcador de contenido 2">
            <a:extLst>
              <a:ext uri="{FF2B5EF4-FFF2-40B4-BE49-F238E27FC236}">
                <a16:creationId xmlns:a16="http://schemas.microsoft.com/office/drawing/2014/main" xmlns="" id="{F2081299-E655-43A8-B670-C2818C45E0A8}"/>
              </a:ext>
            </a:extLst>
          </p:cNvPr>
          <p:cNvSpPr>
            <a:spLocks noGrp="1"/>
          </p:cNvSpPr>
          <p:nvPr>
            <p:ph idx="1"/>
          </p:nvPr>
        </p:nvSpPr>
        <p:spPr>
          <a:xfrm>
            <a:off x="4307178" y="1888739"/>
            <a:ext cx="7497843" cy="3822948"/>
          </a:xfrm>
        </p:spPr>
        <p:txBody>
          <a:bodyPr>
            <a:normAutofit/>
          </a:bodyPr>
          <a:lstStyle/>
          <a:p>
            <a:pPr algn="just"/>
            <a:r>
              <a:rPr lang="es-ES" sz="2000" dirty="0"/>
              <a:t>A propuesta de la Dirección, </a:t>
            </a:r>
            <a:r>
              <a:rPr lang="es-MX" sz="2000" dirty="0"/>
              <a:t>instituir, coordinar y supervisar las acciones y los procedimientos para asegurar la mayor eficacia en la gestión de las solicitudes en materia de acceso a la información.</a:t>
            </a:r>
          </a:p>
          <a:p>
            <a:pPr algn="just"/>
            <a:r>
              <a:rPr lang="es-MX" sz="2000" dirty="0"/>
              <a:t>Confirmar, modificar o revocar las determinaciones que en materia de ampliación del plazo de respuesta, clasificación de la información y declaración de inexistencia o de incompetencia realicen los titulares de las áreas del sujeto obligado.</a:t>
            </a:r>
          </a:p>
        </p:txBody>
      </p:sp>
      <p:sp>
        <p:nvSpPr>
          <p:cNvPr id="4" name="Marcador de texto 3">
            <a:extLst>
              <a:ext uri="{FF2B5EF4-FFF2-40B4-BE49-F238E27FC236}">
                <a16:creationId xmlns:a16="http://schemas.microsoft.com/office/drawing/2014/main" xmlns="" id="{8EC0846B-1C4F-42E0-9193-9788EA0DF746}"/>
              </a:ext>
            </a:extLst>
          </p:cNvPr>
          <p:cNvSpPr>
            <a:spLocks noGrp="1"/>
          </p:cNvSpPr>
          <p:nvPr>
            <p:ph type="body" sz="half" idx="2"/>
          </p:nvPr>
        </p:nvSpPr>
        <p:spPr>
          <a:xfrm>
            <a:off x="868680" y="3429000"/>
            <a:ext cx="3267222" cy="2066544"/>
          </a:xfrm>
        </p:spPr>
        <p:txBody>
          <a:bodyPr>
            <a:normAutofit lnSpcReduction="10000"/>
          </a:bodyPr>
          <a:lstStyle/>
          <a:p>
            <a:pPr algn="ctr"/>
            <a:endParaRPr lang="es-MX" sz="2800" b="1" dirty="0"/>
          </a:p>
          <a:p>
            <a:pPr algn="ctr"/>
            <a:r>
              <a:rPr lang="es-MX" sz="2800" b="1" dirty="0"/>
              <a:t>COMITÉ </a:t>
            </a:r>
          </a:p>
          <a:p>
            <a:pPr algn="ctr"/>
            <a:r>
              <a:rPr lang="es-MX" sz="2800" b="1" dirty="0"/>
              <a:t>DE TRANSPARENCIA</a:t>
            </a:r>
          </a:p>
        </p:txBody>
      </p:sp>
      <p:pic>
        <p:nvPicPr>
          <p:cNvPr id="8" name="Imagen 7">
            <a:extLst>
              <a:ext uri="{FF2B5EF4-FFF2-40B4-BE49-F238E27FC236}">
                <a16:creationId xmlns:a16="http://schemas.microsoft.com/office/drawing/2014/main" xmlns="" id="{D8BF3D77-2984-4955-87BE-B836A9E45757}"/>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6013821" y="0"/>
            <a:ext cx="5791200" cy="1499650"/>
          </a:xfrm>
          <a:prstGeom prst="rect">
            <a:avLst/>
          </a:prstGeom>
        </p:spPr>
      </p:pic>
    </p:spTree>
    <p:extLst>
      <p:ext uri="{BB962C8B-B14F-4D97-AF65-F5344CB8AC3E}">
        <p14:creationId xmlns:p14="http://schemas.microsoft.com/office/powerpoint/2010/main" val="1176829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819E0E-B347-4DA9-85E8-0B9F913EB474}"/>
              </a:ext>
            </a:extLst>
          </p:cNvPr>
          <p:cNvSpPr>
            <a:spLocks noGrp="1"/>
          </p:cNvSpPr>
          <p:nvPr>
            <p:ph type="title"/>
          </p:nvPr>
        </p:nvSpPr>
        <p:spPr/>
        <p:txBody>
          <a:bodyPr>
            <a:normAutofit/>
          </a:bodyPr>
          <a:lstStyle/>
          <a:p>
            <a:pPr algn="ctr"/>
            <a:r>
              <a:rPr lang="es-MX" dirty="0"/>
              <a:t/>
            </a:r>
            <a:br>
              <a:rPr lang="es-MX" dirty="0"/>
            </a:br>
            <a:r>
              <a:rPr lang="es-MX" sz="2800" dirty="0"/>
              <a:t>Actividades Permanentes</a:t>
            </a:r>
          </a:p>
        </p:txBody>
      </p:sp>
      <p:sp>
        <p:nvSpPr>
          <p:cNvPr id="3" name="Marcador de contenido 2">
            <a:extLst>
              <a:ext uri="{FF2B5EF4-FFF2-40B4-BE49-F238E27FC236}">
                <a16:creationId xmlns:a16="http://schemas.microsoft.com/office/drawing/2014/main" xmlns="" id="{F2081299-E655-43A8-B670-C2818C45E0A8}"/>
              </a:ext>
            </a:extLst>
          </p:cNvPr>
          <p:cNvSpPr>
            <a:spLocks noGrp="1"/>
          </p:cNvSpPr>
          <p:nvPr>
            <p:ph idx="1"/>
          </p:nvPr>
        </p:nvSpPr>
        <p:spPr>
          <a:xfrm>
            <a:off x="4333086" y="1908313"/>
            <a:ext cx="7497843" cy="4028661"/>
          </a:xfrm>
        </p:spPr>
        <p:txBody>
          <a:bodyPr>
            <a:normAutofit fontScale="85000" lnSpcReduction="10000"/>
          </a:bodyPr>
          <a:lstStyle/>
          <a:p>
            <a:pPr algn="just"/>
            <a:r>
              <a:rPr lang="es-MX" sz="2400" dirty="0"/>
              <a:t>Ordenar, en su caso, a las áreas competentes, que generen la información que derivado de sus facultades, competencias y funciones deban tener en posesión o que, previa acreditación de la imposibilidad de su generación, exponga, de forma fundada y motivada, las razones por las cuales no ejercieron dichas facultades, competencias o funciones, lo anterior de conformidad con su normativa interna;</a:t>
            </a:r>
          </a:p>
          <a:p>
            <a:pPr algn="just"/>
            <a:r>
              <a:rPr lang="es-MX" sz="2400" dirty="0"/>
              <a:t>En coordinación con la Dirección, establecer programas de capacitación en materia de transparencia, acceso a la información, accesibilidad y protección de datos personales, para todos los servidores públicos o integrantes del sujeto obligado.</a:t>
            </a:r>
          </a:p>
          <a:p>
            <a:endParaRPr lang="es-MX" dirty="0"/>
          </a:p>
        </p:txBody>
      </p:sp>
      <p:sp>
        <p:nvSpPr>
          <p:cNvPr id="4" name="Marcador de texto 3">
            <a:extLst>
              <a:ext uri="{FF2B5EF4-FFF2-40B4-BE49-F238E27FC236}">
                <a16:creationId xmlns:a16="http://schemas.microsoft.com/office/drawing/2014/main" xmlns="" id="{8EC0846B-1C4F-42E0-9193-9788EA0DF746}"/>
              </a:ext>
            </a:extLst>
          </p:cNvPr>
          <p:cNvSpPr>
            <a:spLocks noGrp="1"/>
          </p:cNvSpPr>
          <p:nvPr>
            <p:ph type="body" sz="half" idx="2"/>
          </p:nvPr>
        </p:nvSpPr>
        <p:spPr>
          <a:xfrm>
            <a:off x="868680" y="3429000"/>
            <a:ext cx="3267222" cy="2066544"/>
          </a:xfrm>
        </p:spPr>
        <p:txBody>
          <a:bodyPr>
            <a:normAutofit lnSpcReduction="10000"/>
          </a:bodyPr>
          <a:lstStyle/>
          <a:p>
            <a:pPr algn="ctr"/>
            <a:endParaRPr lang="es-MX" sz="2800" b="1" dirty="0"/>
          </a:p>
          <a:p>
            <a:pPr algn="ctr"/>
            <a:r>
              <a:rPr lang="es-MX" sz="2800" b="1" dirty="0"/>
              <a:t>COMITÉ </a:t>
            </a:r>
          </a:p>
          <a:p>
            <a:pPr algn="ctr"/>
            <a:r>
              <a:rPr lang="es-MX" sz="2800" b="1" dirty="0"/>
              <a:t>DE TRANSPARENCIA</a:t>
            </a:r>
          </a:p>
        </p:txBody>
      </p:sp>
      <p:pic>
        <p:nvPicPr>
          <p:cNvPr id="8" name="Imagen 7">
            <a:extLst>
              <a:ext uri="{FF2B5EF4-FFF2-40B4-BE49-F238E27FC236}">
                <a16:creationId xmlns:a16="http://schemas.microsoft.com/office/drawing/2014/main" xmlns="" id="{C29FE6C8-5E8A-4B2B-89D3-1EF1E9D29CCC}"/>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spTree>
    <p:extLst>
      <p:ext uri="{BB962C8B-B14F-4D97-AF65-F5344CB8AC3E}">
        <p14:creationId xmlns:p14="http://schemas.microsoft.com/office/powerpoint/2010/main" val="2828333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819E0E-B347-4DA9-85E8-0B9F913EB474}"/>
              </a:ext>
            </a:extLst>
          </p:cNvPr>
          <p:cNvSpPr>
            <a:spLocks noGrp="1"/>
          </p:cNvSpPr>
          <p:nvPr>
            <p:ph type="title"/>
          </p:nvPr>
        </p:nvSpPr>
        <p:spPr/>
        <p:txBody>
          <a:bodyPr>
            <a:normAutofit/>
          </a:bodyPr>
          <a:lstStyle/>
          <a:p>
            <a:pPr algn="ctr"/>
            <a:r>
              <a:rPr lang="es-MX" dirty="0"/>
              <a:t/>
            </a:r>
            <a:br>
              <a:rPr lang="es-MX" dirty="0"/>
            </a:br>
            <a:r>
              <a:rPr lang="es-MX" sz="2800" dirty="0"/>
              <a:t>Actividades Permanentes</a:t>
            </a:r>
          </a:p>
        </p:txBody>
      </p:sp>
      <p:sp>
        <p:nvSpPr>
          <p:cNvPr id="3" name="Marcador de contenido 2">
            <a:extLst>
              <a:ext uri="{FF2B5EF4-FFF2-40B4-BE49-F238E27FC236}">
                <a16:creationId xmlns:a16="http://schemas.microsoft.com/office/drawing/2014/main" xmlns="" id="{F2081299-E655-43A8-B670-C2818C45E0A8}"/>
              </a:ext>
            </a:extLst>
          </p:cNvPr>
          <p:cNvSpPr>
            <a:spLocks noGrp="1"/>
          </p:cNvSpPr>
          <p:nvPr>
            <p:ph idx="1"/>
          </p:nvPr>
        </p:nvSpPr>
        <p:spPr>
          <a:xfrm>
            <a:off x="4307178" y="1537252"/>
            <a:ext cx="7497843" cy="4227444"/>
          </a:xfrm>
        </p:spPr>
        <p:txBody>
          <a:bodyPr>
            <a:normAutofit/>
          </a:bodyPr>
          <a:lstStyle/>
          <a:p>
            <a:pPr algn="just"/>
            <a:r>
              <a:rPr lang="es-MX" sz="2000" dirty="0"/>
              <a:t>Solicitar y autorizar la ampliación del plazo de reserva de la información, de conformidad con las disposiciones aplicables en la materia.</a:t>
            </a:r>
          </a:p>
          <a:p>
            <a:pPr algn="just"/>
            <a:r>
              <a:rPr lang="es-MX" sz="2000" dirty="0"/>
              <a:t>En conjunto con la Dirección, </a:t>
            </a:r>
            <a:r>
              <a:rPr lang="es-ES_tradnl" sz="2000" dirty="0"/>
              <a:t>coordinar, supervisar y realizar las acciones necesarias para garantizar el derecho a la protección de los datos personales en la organización del responsable.</a:t>
            </a:r>
          </a:p>
          <a:p>
            <a:pPr algn="just"/>
            <a:r>
              <a:rPr lang="es-ES_tradnl" sz="2000" dirty="0"/>
              <a:t>Confirmar, modificar o revocar las determinaciones en las que se declare la inexistencia de los datos personales, o se niegue por cualquier causa el ejercicio de alguno de los derechos ARCO.</a:t>
            </a:r>
            <a:endParaRPr lang="es-MX" sz="2000" dirty="0"/>
          </a:p>
        </p:txBody>
      </p:sp>
      <p:sp>
        <p:nvSpPr>
          <p:cNvPr id="4" name="Marcador de texto 3">
            <a:extLst>
              <a:ext uri="{FF2B5EF4-FFF2-40B4-BE49-F238E27FC236}">
                <a16:creationId xmlns:a16="http://schemas.microsoft.com/office/drawing/2014/main" xmlns="" id="{8EC0846B-1C4F-42E0-9193-9788EA0DF746}"/>
              </a:ext>
            </a:extLst>
          </p:cNvPr>
          <p:cNvSpPr>
            <a:spLocks noGrp="1"/>
          </p:cNvSpPr>
          <p:nvPr>
            <p:ph type="body" sz="half" idx="2"/>
          </p:nvPr>
        </p:nvSpPr>
        <p:spPr>
          <a:xfrm>
            <a:off x="868680" y="3429000"/>
            <a:ext cx="3267222" cy="2066544"/>
          </a:xfrm>
        </p:spPr>
        <p:txBody>
          <a:bodyPr>
            <a:normAutofit lnSpcReduction="10000"/>
          </a:bodyPr>
          <a:lstStyle/>
          <a:p>
            <a:pPr algn="ctr"/>
            <a:endParaRPr lang="es-MX" sz="2800" b="1" dirty="0"/>
          </a:p>
          <a:p>
            <a:pPr algn="ctr"/>
            <a:r>
              <a:rPr lang="es-MX" sz="2800" b="1" dirty="0"/>
              <a:t>COMITÉ </a:t>
            </a:r>
          </a:p>
          <a:p>
            <a:pPr algn="ctr"/>
            <a:r>
              <a:rPr lang="es-MX" sz="2800" b="1" dirty="0"/>
              <a:t>DE TRANSPARENCIA</a:t>
            </a:r>
          </a:p>
        </p:txBody>
      </p:sp>
      <p:pic>
        <p:nvPicPr>
          <p:cNvPr id="7" name="Imagen 6">
            <a:extLst>
              <a:ext uri="{FF2B5EF4-FFF2-40B4-BE49-F238E27FC236}">
                <a16:creationId xmlns:a16="http://schemas.microsoft.com/office/drawing/2014/main" xmlns="" id="{68E23615-344D-467D-BE21-C034C76BFB5D}"/>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6185097" y="-19548"/>
            <a:ext cx="5791200" cy="1499650"/>
          </a:xfrm>
          <a:prstGeom prst="rect">
            <a:avLst/>
          </a:prstGeom>
        </p:spPr>
      </p:pic>
    </p:spTree>
    <p:extLst>
      <p:ext uri="{BB962C8B-B14F-4D97-AF65-F5344CB8AC3E}">
        <p14:creationId xmlns:p14="http://schemas.microsoft.com/office/powerpoint/2010/main" val="2050656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6819E0E-B347-4DA9-85E8-0B9F913EB474}"/>
              </a:ext>
            </a:extLst>
          </p:cNvPr>
          <p:cNvSpPr>
            <a:spLocks noGrp="1"/>
          </p:cNvSpPr>
          <p:nvPr>
            <p:ph type="title"/>
          </p:nvPr>
        </p:nvSpPr>
        <p:spPr/>
        <p:txBody>
          <a:bodyPr>
            <a:normAutofit/>
          </a:bodyPr>
          <a:lstStyle/>
          <a:p>
            <a:pPr algn="ctr"/>
            <a:r>
              <a:rPr lang="es-MX" dirty="0"/>
              <a:t/>
            </a:r>
            <a:br>
              <a:rPr lang="es-MX" dirty="0"/>
            </a:br>
            <a:r>
              <a:rPr lang="es-MX" sz="2800" dirty="0"/>
              <a:t>Actividades Permanentes</a:t>
            </a:r>
          </a:p>
        </p:txBody>
      </p:sp>
      <p:sp>
        <p:nvSpPr>
          <p:cNvPr id="3" name="Marcador de contenido 2">
            <a:extLst>
              <a:ext uri="{FF2B5EF4-FFF2-40B4-BE49-F238E27FC236}">
                <a16:creationId xmlns:a16="http://schemas.microsoft.com/office/drawing/2014/main" xmlns="" id="{F2081299-E655-43A8-B670-C2818C45E0A8}"/>
              </a:ext>
            </a:extLst>
          </p:cNvPr>
          <p:cNvSpPr>
            <a:spLocks noGrp="1"/>
          </p:cNvSpPr>
          <p:nvPr>
            <p:ph idx="1"/>
          </p:nvPr>
        </p:nvSpPr>
        <p:spPr>
          <a:xfrm>
            <a:off x="4307178" y="1577009"/>
            <a:ext cx="7497843" cy="3918535"/>
          </a:xfrm>
        </p:spPr>
        <p:txBody>
          <a:bodyPr>
            <a:normAutofit fontScale="92500"/>
          </a:bodyPr>
          <a:lstStyle/>
          <a:p>
            <a:pPr algn="just"/>
            <a:r>
              <a:rPr lang="es-ES_tradnl" sz="2200" dirty="0"/>
              <a:t>En coordinación con la Dirección, supervisar el cumplimiento de las medidas, controles y acciones previstas en el documento de seguridad.</a:t>
            </a:r>
          </a:p>
          <a:p>
            <a:pPr algn="just"/>
            <a:r>
              <a:rPr lang="es-ES_tradnl" sz="2200" dirty="0"/>
              <a:t>Dar vista al órgano interno de control o instancia equivalente en aquellos casos en que tenga conocimiento, en el ejercicio de sus atribuciones, de una presunta irregularidad respecto de determinado tratamiento de datos personales; particularmente en casos relacionados con la declaración de inexistencia que realicen los responsables. </a:t>
            </a:r>
            <a:endParaRPr lang="es-MX" sz="2200" dirty="0"/>
          </a:p>
          <a:p>
            <a:pPr algn="just"/>
            <a:r>
              <a:rPr lang="es-ES_tradnl" sz="2200" dirty="0"/>
              <a:t>Resolver las solicitudes de ejercicio de derechos ARCO. </a:t>
            </a:r>
            <a:endParaRPr lang="es-MX" sz="2200" dirty="0"/>
          </a:p>
          <a:p>
            <a:endParaRPr lang="es-MX" dirty="0"/>
          </a:p>
        </p:txBody>
      </p:sp>
      <p:sp>
        <p:nvSpPr>
          <p:cNvPr id="4" name="Marcador de texto 3">
            <a:extLst>
              <a:ext uri="{FF2B5EF4-FFF2-40B4-BE49-F238E27FC236}">
                <a16:creationId xmlns:a16="http://schemas.microsoft.com/office/drawing/2014/main" xmlns="" id="{8EC0846B-1C4F-42E0-9193-9788EA0DF746}"/>
              </a:ext>
            </a:extLst>
          </p:cNvPr>
          <p:cNvSpPr>
            <a:spLocks noGrp="1"/>
          </p:cNvSpPr>
          <p:nvPr>
            <p:ph type="body" sz="half" idx="2"/>
          </p:nvPr>
        </p:nvSpPr>
        <p:spPr>
          <a:xfrm>
            <a:off x="868680" y="3429000"/>
            <a:ext cx="3267222" cy="2066544"/>
          </a:xfrm>
        </p:spPr>
        <p:txBody>
          <a:bodyPr>
            <a:normAutofit lnSpcReduction="10000"/>
          </a:bodyPr>
          <a:lstStyle/>
          <a:p>
            <a:pPr algn="ctr"/>
            <a:endParaRPr lang="es-MX" sz="2800" b="1" dirty="0"/>
          </a:p>
          <a:p>
            <a:pPr algn="ctr"/>
            <a:r>
              <a:rPr lang="es-MX" sz="2800" b="1" dirty="0"/>
              <a:t>COMITÉ </a:t>
            </a:r>
          </a:p>
          <a:p>
            <a:pPr algn="ctr"/>
            <a:r>
              <a:rPr lang="es-MX" sz="2800" b="1" dirty="0"/>
              <a:t>DE TRANSPARENCIA</a:t>
            </a:r>
          </a:p>
        </p:txBody>
      </p:sp>
      <p:pic>
        <p:nvPicPr>
          <p:cNvPr id="9" name="Imagen 8">
            <a:extLst>
              <a:ext uri="{FF2B5EF4-FFF2-40B4-BE49-F238E27FC236}">
                <a16:creationId xmlns:a16="http://schemas.microsoft.com/office/drawing/2014/main" xmlns="" id="{0D47CB7E-B677-4CF6-BBE7-4BCAE84DC488}"/>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6096000" y="-36941"/>
            <a:ext cx="5791200" cy="1499650"/>
          </a:xfrm>
          <a:prstGeom prst="rect">
            <a:avLst/>
          </a:prstGeom>
        </p:spPr>
      </p:pic>
    </p:spTree>
    <p:extLst>
      <p:ext uri="{BB962C8B-B14F-4D97-AF65-F5344CB8AC3E}">
        <p14:creationId xmlns:p14="http://schemas.microsoft.com/office/powerpoint/2010/main" val="62757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7759EC3-BAE6-48EA-973A-7306254D6C1C}"/>
              </a:ext>
            </a:extLst>
          </p:cNvPr>
          <p:cNvSpPr>
            <a:spLocks noGrp="1"/>
          </p:cNvSpPr>
          <p:nvPr>
            <p:ph type="title"/>
          </p:nvPr>
        </p:nvSpPr>
        <p:spPr/>
        <p:txBody>
          <a:bodyPr>
            <a:normAutofit/>
          </a:bodyPr>
          <a:lstStyle/>
          <a:p>
            <a:r>
              <a:rPr lang="es-MX" sz="2800" b="1" dirty="0"/>
              <a:t>Introducción</a:t>
            </a:r>
          </a:p>
        </p:txBody>
      </p:sp>
      <p:pic>
        <p:nvPicPr>
          <p:cNvPr id="5" name="Imagen 4">
            <a:extLst>
              <a:ext uri="{FF2B5EF4-FFF2-40B4-BE49-F238E27FC236}">
                <a16:creationId xmlns:a16="http://schemas.microsoft.com/office/drawing/2014/main" xmlns="" id="{B5830813-C74F-40DD-AC52-23543B6B8ED7}"/>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600700" y="203900"/>
            <a:ext cx="5886450" cy="1524315"/>
          </a:xfrm>
          <a:prstGeom prst="rect">
            <a:avLst/>
          </a:prstGeom>
        </p:spPr>
      </p:pic>
      <p:sp>
        <p:nvSpPr>
          <p:cNvPr id="7" name="Marcador de contenido 2">
            <a:extLst>
              <a:ext uri="{FF2B5EF4-FFF2-40B4-BE49-F238E27FC236}">
                <a16:creationId xmlns:a16="http://schemas.microsoft.com/office/drawing/2014/main" xmlns="" id="{7DDD5204-E7A9-44A8-A14C-FE4FF5E8B0BB}"/>
              </a:ext>
            </a:extLst>
          </p:cNvPr>
          <p:cNvSpPr>
            <a:spLocks noGrp="1"/>
          </p:cNvSpPr>
          <p:nvPr>
            <p:ph idx="1"/>
          </p:nvPr>
        </p:nvSpPr>
        <p:spPr>
          <a:xfrm>
            <a:off x="1116013" y="2478088"/>
            <a:ext cx="10167937" cy="3694112"/>
          </a:xfrm>
        </p:spPr>
        <p:txBody>
          <a:bodyPr>
            <a:noAutofit/>
          </a:bodyPr>
          <a:lstStyle/>
          <a:p>
            <a:pPr algn="just"/>
            <a:r>
              <a:rPr lang="es-MX" sz="2000" dirty="0"/>
              <a:t>El Comité de Transparencia en conjunto con la Dirección de Transparencia y Buenas Prácticas, son las áreas encargadas de garantizar y tutelar el derecho fundamental de acceso la información, señalado en el artículo 6º de la Constitución Política de los Estados Unidos Mexicanos, en beneficio directo del ciudadano mediante la atención de las obligaciones en materia de Transparencia establecidas en las normatividades aplicables, de manera oportuna, verídica y completa.</a:t>
            </a:r>
          </a:p>
        </p:txBody>
      </p:sp>
    </p:spTree>
    <p:extLst>
      <p:ext uri="{BB962C8B-B14F-4D97-AF65-F5344CB8AC3E}">
        <p14:creationId xmlns:p14="http://schemas.microsoft.com/office/powerpoint/2010/main" val="189277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7759EC3-BAE6-48EA-973A-7306254D6C1C}"/>
              </a:ext>
            </a:extLst>
          </p:cNvPr>
          <p:cNvSpPr>
            <a:spLocks noGrp="1"/>
          </p:cNvSpPr>
          <p:nvPr>
            <p:ph type="title"/>
          </p:nvPr>
        </p:nvSpPr>
        <p:spPr/>
        <p:txBody>
          <a:bodyPr>
            <a:normAutofit/>
          </a:bodyPr>
          <a:lstStyle/>
          <a:p>
            <a:r>
              <a:rPr lang="es-MX" sz="2800" b="1" dirty="0"/>
              <a:t>Objetivo</a:t>
            </a:r>
          </a:p>
        </p:txBody>
      </p:sp>
      <p:pic>
        <p:nvPicPr>
          <p:cNvPr id="5" name="Imagen 4">
            <a:extLst>
              <a:ext uri="{FF2B5EF4-FFF2-40B4-BE49-F238E27FC236}">
                <a16:creationId xmlns:a16="http://schemas.microsoft.com/office/drawing/2014/main" xmlns="" id="{B5830813-C74F-40DD-AC52-23543B6B8ED7}"/>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600700" y="203900"/>
            <a:ext cx="5886450" cy="1524315"/>
          </a:xfrm>
          <a:prstGeom prst="rect">
            <a:avLst/>
          </a:prstGeom>
        </p:spPr>
      </p:pic>
      <p:sp>
        <p:nvSpPr>
          <p:cNvPr id="7" name="Marcador de contenido 2">
            <a:extLst>
              <a:ext uri="{FF2B5EF4-FFF2-40B4-BE49-F238E27FC236}">
                <a16:creationId xmlns:a16="http://schemas.microsoft.com/office/drawing/2014/main" xmlns="" id="{7DDD5204-E7A9-44A8-A14C-FE4FF5E8B0BB}"/>
              </a:ext>
            </a:extLst>
          </p:cNvPr>
          <p:cNvSpPr>
            <a:spLocks noGrp="1"/>
          </p:cNvSpPr>
          <p:nvPr>
            <p:ph idx="1"/>
          </p:nvPr>
        </p:nvSpPr>
        <p:spPr>
          <a:xfrm>
            <a:off x="1116013" y="2478088"/>
            <a:ext cx="10167937" cy="3694112"/>
          </a:xfrm>
        </p:spPr>
        <p:txBody>
          <a:bodyPr>
            <a:noAutofit/>
          </a:bodyPr>
          <a:lstStyle/>
          <a:p>
            <a:pPr algn="just"/>
            <a:r>
              <a:rPr lang="es-MX" sz="2000" dirty="0"/>
              <a:t>Establecer las actividades y mecanismo a desarrollar, que permitan facilitar el acceso de la ciudadanía a la información que obra en posesión de este Sujeto Obligado, incentivando el ejercicio de un Gobierno Abierto, fomentando la cultura de transparencia, garantizando el respeto de los derechos fundamentales y la protección de datos personales.</a:t>
            </a:r>
          </a:p>
        </p:txBody>
      </p:sp>
    </p:spTree>
    <p:extLst>
      <p:ext uri="{BB962C8B-B14F-4D97-AF65-F5344CB8AC3E}">
        <p14:creationId xmlns:p14="http://schemas.microsoft.com/office/powerpoint/2010/main" val="213410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9113C25-8699-4AA2-BC60-5E5D445F6C21}"/>
              </a:ext>
            </a:extLst>
          </p:cNvPr>
          <p:cNvSpPr>
            <a:spLocks noGrp="1"/>
          </p:cNvSpPr>
          <p:nvPr>
            <p:ph type="title"/>
          </p:nvPr>
        </p:nvSpPr>
        <p:spPr>
          <a:xfrm>
            <a:off x="5276088" y="1421722"/>
            <a:ext cx="6272784" cy="1193462"/>
          </a:xfrm>
        </p:spPr>
        <p:txBody>
          <a:bodyPr vert="horz" lIns="91440" tIns="45720" rIns="91440" bIns="45720" rtlCol="0" anchor="b">
            <a:normAutofit/>
          </a:bodyPr>
          <a:lstStyle/>
          <a:p>
            <a:pPr algn="ctr">
              <a:lnSpc>
                <a:spcPct val="90000"/>
              </a:lnSpc>
            </a:pPr>
            <a:r>
              <a:rPr lang="es-MX" sz="2800" b="1" dirty="0"/>
              <a:t>EJES</a:t>
            </a:r>
            <a:r>
              <a:rPr lang="en-US" sz="2800" b="1" dirty="0"/>
              <a:t> </a:t>
            </a:r>
            <a:r>
              <a:rPr lang="es-MX" sz="2800" b="1" dirty="0"/>
              <a:t>ESTRATÉGICOS</a:t>
            </a:r>
          </a:p>
        </p:txBody>
      </p:sp>
      <p:graphicFrame>
        <p:nvGraphicFramePr>
          <p:cNvPr id="25" name="Marcador de contenido 4" descr="Diagrama de Venn básico en el que se muestran las relaciones superpuestas entre 4 tareas">
            <a:extLst>
              <a:ext uri="{FF2B5EF4-FFF2-40B4-BE49-F238E27FC236}">
                <a16:creationId xmlns:a16="http://schemas.microsoft.com/office/drawing/2014/main" xmlns="" id="{9466829F-04CE-4B65-A03D-DB26F2F2C9EF}"/>
              </a:ext>
            </a:extLst>
          </p:cNvPr>
          <p:cNvGraphicFramePr>
            <a:graphicFrameLocks/>
          </p:cNvGraphicFramePr>
          <p:nvPr>
            <p:extLst>
              <p:ext uri="{D42A27DB-BD31-4B8C-83A1-F6EECF244321}">
                <p14:modId xmlns:p14="http://schemas.microsoft.com/office/powerpoint/2010/main" val="2556841684"/>
              </p:ext>
            </p:extLst>
          </p:nvPr>
        </p:nvGraphicFramePr>
        <p:xfrm>
          <a:off x="5035826" y="2955236"/>
          <a:ext cx="6513046" cy="32202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3" name="Imagen 32">
            <a:extLst>
              <a:ext uri="{FF2B5EF4-FFF2-40B4-BE49-F238E27FC236}">
                <a16:creationId xmlns:a16="http://schemas.microsoft.com/office/drawing/2014/main" xmlns="" id="{D4089696-FFCB-4EAC-9CAB-570EE423D31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1007" t="35834" r="13302" b="38055"/>
          <a:stretch/>
        </p:blipFill>
        <p:spPr>
          <a:xfrm>
            <a:off x="463825" y="2955235"/>
            <a:ext cx="3947009" cy="1022090"/>
          </a:xfrm>
          <a:prstGeom prst="rect">
            <a:avLst/>
          </a:prstGeom>
        </p:spPr>
      </p:pic>
    </p:spTree>
    <p:extLst>
      <p:ext uri="{BB962C8B-B14F-4D97-AF65-F5344CB8AC3E}">
        <p14:creationId xmlns:p14="http://schemas.microsoft.com/office/powerpoint/2010/main" val="34017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7759EC3-BAE6-48EA-973A-7306254D6C1C}"/>
              </a:ext>
            </a:extLst>
          </p:cNvPr>
          <p:cNvSpPr>
            <a:spLocks noGrp="1"/>
          </p:cNvSpPr>
          <p:nvPr>
            <p:ph type="title"/>
          </p:nvPr>
        </p:nvSpPr>
        <p:spPr/>
        <p:txBody>
          <a:bodyPr>
            <a:normAutofit/>
          </a:bodyPr>
          <a:lstStyle/>
          <a:p>
            <a:r>
              <a:rPr lang="es-MX" sz="2800" b="1" dirty="0"/>
              <a:t>Normatividad aplicable</a:t>
            </a:r>
          </a:p>
        </p:txBody>
      </p:sp>
      <p:sp>
        <p:nvSpPr>
          <p:cNvPr id="3" name="Marcador de contenido 2">
            <a:extLst>
              <a:ext uri="{FF2B5EF4-FFF2-40B4-BE49-F238E27FC236}">
                <a16:creationId xmlns:a16="http://schemas.microsoft.com/office/drawing/2014/main" xmlns="" id="{B4EF8432-4D8D-44AD-9CB5-548F25B2E830}"/>
              </a:ext>
            </a:extLst>
          </p:cNvPr>
          <p:cNvSpPr>
            <a:spLocks noGrp="1"/>
          </p:cNvSpPr>
          <p:nvPr>
            <p:ph idx="1"/>
          </p:nvPr>
        </p:nvSpPr>
        <p:spPr>
          <a:xfrm>
            <a:off x="848139" y="2072955"/>
            <a:ext cx="10639011" cy="4102557"/>
          </a:xfrm>
        </p:spPr>
        <p:txBody>
          <a:bodyPr>
            <a:noAutofit/>
          </a:bodyPr>
          <a:lstStyle/>
          <a:p>
            <a:pPr algn="just"/>
            <a:r>
              <a:rPr lang="es-ES" sz="1500" dirty="0"/>
              <a:t>Ley General de Transparencia y Acceso a la Información Pública</a:t>
            </a:r>
          </a:p>
          <a:p>
            <a:pPr algn="just"/>
            <a:r>
              <a:rPr lang="es-ES" sz="1500" dirty="0"/>
              <a:t>Ley de Transparencia y Acceso a la Información Pública del Estado de Jalisco y sus Municipio.</a:t>
            </a:r>
          </a:p>
          <a:p>
            <a:pPr algn="just"/>
            <a:r>
              <a:rPr lang="es-ES" sz="1500" dirty="0"/>
              <a:t>Ley de Protección de Datos Personales en Posesión de Sujetos Obligados del Estado de Jalisco y sus Municipio.</a:t>
            </a:r>
          </a:p>
          <a:p>
            <a:pPr algn="just"/>
            <a:r>
              <a:rPr lang="es-ES" sz="1500" dirty="0"/>
              <a:t>Reglamento de la Ley de Transparencia y Acceso a la Información Pública del Estado de Jalisco y sus Municipios.</a:t>
            </a:r>
          </a:p>
          <a:p>
            <a:pPr algn="just"/>
            <a:r>
              <a:rPr lang="es-ES" sz="1500" dirty="0"/>
              <a:t>Reglamento de Transparencia e Información Pública de Zapopan, Jalisco.</a:t>
            </a:r>
          </a:p>
          <a:p>
            <a:pPr algn="just"/>
            <a:r>
              <a:rPr lang="es-MX" sz="1500" dirty="0"/>
              <a:t>Reglamento de Gobierno Abierto para el Municipio de Zapopan, Jalisco. </a:t>
            </a:r>
          </a:p>
          <a:p>
            <a:pPr algn="just"/>
            <a:r>
              <a:rPr lang="es-MX" sz="1500" dirty="0"/>
              <a:t>Reglamento del Sistema Municipal Anticorrupción del Municipio de Zapopan, Jalisco</a:t>
            </a:r>
          </a:p>
          <a:p>
            <a:pPr algn="just"/>
            <a:r>
              <a:rPr lang="es-MX" sz="1600" dirty="0"/>
              <a:t>Reglamento de Archivos del Municipio de Zapopan, Jalisco y el Archivo General Municipal</a:t>
            </a:r>
            <a:endParaRPr lang="es-MX" sz="1500" dirty="0"/>
          </a:p>
          <a:p>
            <a:pPr algn="just"/>
            <a:r>
              <a:rPr lang="es-MX" sz="1500" dirty="0"/>
              <a:t>Código de Ética y Reglas de Integridad para las Personas Servidoras Públicas del Gobierno Municipal de Zapopan, Jalisco</a:t>
            </a:r>
          </a:p>
          <a:p>
            <a:pPr algn="just"/>
            <a:r>
              <a:rPr lang="es-MX" sz="1500" dirty="0"/>
              <a:t>Consultas Jurídicas y Criterios de Interpretación ITEI.</a:t>
            </a:r>
          </a:p>
          <a:p>
            <a:endParaRPr lang="es-MX" sz="2000" dirty="0"/>
          </a:p>
        </p:txBody>
      </p:sp>
      <p:pic>
        <p:nvPicPr>
          <p:cNvPr id="5" name="Imagen 4">
            <a:extLst>
              <a:ext uri="{FF2B5EF4-FFF2-40B4-BE49-F238E27FC236}">
                <a16:creationId xmlns:a16="http://schemas.microsoft.com/office/drawing/2014/main" xmlns="" id="{B5830813-C74F-40DD-AC52-23543B6B8ED7}"/>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600700" y="203900"/>
            <a:ext cx="5886450" cy="1524315"/>
          </a:xfrm>
          <a:prstGeom prst="rect">
            <a:avLst/>
          </a:prstGeom>
        </p:spPr>
      </p:pic>
    </p:spTree>
    <p:extLst>
      <p:ext uri="{BB962C8B-B14F-4D97-AF65-F5344CB8AC3E}">
        <p14:creationId xmlns:p14="http://schemas.microsoft.com/office/powerpoint/2010/main" val="86667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F89D27-4058-43AC-BFD5-B477FBF5CA74}"/>
              </a:ext>
            </a:extLst>
          </p:cNvPr>
          <p:cNvSpPr>
            <a:spLocks noGrp="1"/>
          </p:cNvSpPr>
          <p:nvPr>
            <p:ph type="title"/>
          </p:nvPr>
        </p:nvSpPr>
        <p:spPr>
          <a:xfrm>
            <a:off x="1011936" y="872197"/>
            <a:ext cx="10168128" cy="1179576"/>
          </a:xfrm>
        </p:spPr>
        <p:txBody>
          <a:bodyPr>
            <a:normAutofit/>
          </a:bodyPr>
          <a:lstStyle/>
          <a:p>
            <a:r>
              <a:rPr lang="es-MX" sz="2800" b="1" dirty="0"/>
              <a:t>Actividades Permanentes</a:t>
            </a:r>
          </a:p>
        </p:txBody>
      </p:sp>
      <p:sp>
        <p:nvSpPr>
          <p:cNvPr id="3" name="Marcador de contenido 2">
            <a:extLst>
              <a:ext uri="{FF2B5EF4-FFF2-40B4-BE49-F238E27FC236}">
                <a16:creationId xmlns:a16="http://schemas.microsoft.com/office/drawing/2014/main" xmlns="" id="{0706B355-0BC4-48A6-BFA2-D27F710A9EDD}"/>
              </a:ext>
            </a:extLst>
          </p:cNvPr>
          <p:cNvSpPr>
            <a:spLocks noGrp="1"/>
          </p:cNvSpPr>
          <p:nvPr>
            <p:ph idx="1"/>
          </p:nvPr>
        </p:nvSpPr>
        <p:spPr>
          <a:xfrm>
            <a:off x="1115568" y="2320478"/>
            <a:ext cx="10168128" cy="4398374"/>
          </a:xfrm>
        </p:spPr>
        <p:txBody>
          <a:bodyPr>
            <a:normAutofit/>
          </a:bodyPr>
          <a:lstStyle/>
          <a:p>
            <a:pPr algn="just"/>
            <a:r>
              <a:rPr lang="es-MX" sz="2000" dirty="0"/>
              <a:t>Administrar la Plataforma Nacional de Transparencia y el Portal Oficial de la Administración Pública Municipal; </a:t>
            </a:r>
          </a:p>
          <a:p>
            <a:pPr algn="just"/>
            <a:r>
              <a:rPr lang="es-MX" sz="2000" dirty="0"/>
              <a:t>Actualizar mensualmente la información fundamental (artículo 8 y 15);</a:t>
            </a:r>
          </a:p>
          <a:p>
            <a:pPr algn="just"/>
            <a:r>
              <a:rPr lang="es-MX" sz="2000" dirty="0"/>
              <a:t>Actualizar mensualmente la información del Portal de Datos Abiertos;</a:t>
            </a:r>
          </a:p>
          <a:p>
            <a:pPr algn="just"/>
            <a:r>
              <a:rPr lang="es-MX" sz="2000" dirty="0"/>
              <a:t>Remitir un informe bimestral al Pleno del Ayuntamiento a través de la Comisión de Transparencia, Acceso a la Información y Mejoramiento de la Función Pública del estado que guarda la publicación de la información fundamental;</a:t>
            </a:r>
          </a:p>
          <a:p>
            <a:pPr algn="just"/>
            <a:r>
              <a:rPr lang="es-MX" sz="2000" dirty="0"/>
              <a:t>Recibir y dar  respuesta a las solicitudes de acceso a la Información Pública;</a:t>
            </a:r>
          </a:p>
          <a:p>
            <a:pPr algn="just"/>
            <a:r>
              <a:rPr lang="es-MX" sz="2000" dirty="0"/>
              <a:t>Asesorar a los solicitantes en los trámites para acceder a información pública y/o para elaborar una solicitud de acceso a la información pública;</a:t>
            </a:r>
          </a:p>
          <a:p>
            <a:pPr marL="0" indent="0">
              <a:buNone/>
            </a:pPr>
            <a:endParaRPr lang="es-MX" dirty="0"/>
          </a:p>
        </p:txBody>
      </p:sp>
      <p:pic>
        <p:nvPicPr>
          <p:cNvPr id="7" name="Imagen 6">
            <a:extLst>
              <a:ext uri="{FF2B5EF4-FFF2-40B4-BE49-F238E27FC236}">
                <a16:creationId xmlns:a16="http://schemas.microsoft.com/office/drawing/2014/main" xmlns="" id="{7F4C04DC-F61E-404D-9AED-63B7081B4C72}"/>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spTree>
    <p:extLst>
      <p:ext uri="{BB962C8B-B14F-4D97-AF65-F5344CB8AC3E}">
        <p14:creationId xmlns:p14="http://schemas.microsoft.com/office/powerpoint/2010/main" val="74890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F89D27-4058-43AC-BFD5-B477FBF5CA74}"/>
              </a:ext>
            </a:extLst>
          </p:cNvPr>
          <p:cNvSpPr>
            <a:spLocks noGrp="1"/>
          </p:cNvSpPr>
          <p:nvPr>
            <p:ph type="title"/>
          </p:nvPr>
        </p:nvSpPr>
        <p:spPr>
          <a:xfrm>
            <a:off x="1115568" y="801859"/>
            <a:ext cx="10168128" cy="1179576"/>
          </a:xfrm>
        </p:spPr>
        <p:txBody>
          <a:bodyPr>
            <a:normAutofit/>
          </a:bodyPr>
          <a:lstStyle/>
          <a:p>
            <a:r>
              <a:rPr lang="es-MX" sz="2800" b="1" dirty="0"/>
              <a:t>Actividades Permanentes</a:t>
            </a:r>
          </a:p>
        </p:txBody>
      </p:sp>
      <p:sp>
        <p:nvSpPr>
          <p:cNvPr id="3" name="Marcador de contenido 2">
            <a:extLst>
              <a:ext uri="{FF2B5EF4-FFF2-40B4-BE49-F238E27FC236}">
                <a16:creationId xmlns:a16="http://schemas.microsoft.com/office/drawing/2014/main" xmlns="" id="{0706B355-0BC4-48A6-BFA2-D27F710A9EDD}"/>
              </a:ext>
            </a:extLst>
          </p:cNvPr>
          <p:cNvSpPr>
            <a:spLocks noGrp="1"/>
          </p:cNvSpPr>
          <p:nvPr>
            <p:ph idx="1"/>
          </p:nvPr>
        </p:nvSpPr>
        <p:spPr>
          <a:xfrm>
            <a:off x="1115568" y="2250140"/>
            <a:ext cx="10168128" cy="4124156"/>
          </a:xfrm>
        </p:spPr>
        <p:txBody>
          <a:bodyPr>
            <a:noAutofit/>
          </a:bodyPr>
          <a:lstStyle/>
          <a:p>
            <a:pPr algn="just"/>
            <a:r>
              <a:rPr lang="es-MX" sz="2000" dirty="0"/>
              <a:t>Requerir y recabar de las oficinas correspondientes o, en su caso, de las personas físicas o jurídicas que hubieren recibido recursos públicos o realizado actos de autoridad, la información pública de las solicitudes procedentes;</a:t>
            </a:r>
          </a:p>
          <a:p>
            <a:pPr algn="just"/>
            <a:r>
              <a:rPr lang="es-MX" sz="2000" dirty="0"/>
              <a:t>Capacitar al personal y coadyuvar con el sujeto obligado en la divulgación de la cultura de la transparencia, acceso a la información y Gobierno Abierto; </a:t>
            </a:r>
          </a:p>
          <a:p>
            <a:pPr algn="just"/>
            <a:r>
              <a:rPr lang="es-MX" sz="2000" dirty="0"/>
              <a:t>Atender requerimientos Judiciales y Administrativos;</a:t>
            </a:r>
          </a:p>
          <a:p>
            <a:pPr algn="just"/>
            <a:r>
              <a:rPr lang="es-MX" sz="2000" dirty="0"/>
              <a:t>Atender los Recursos de Revisión;</a:t>
            </a:r>
          </a:p>
          <a:p>
            <a:pPr algn="just"/>
            <a:r>
              <a:rPr lang="es-MX" sz="2000" dirty="0"/>
              <a:t>Atender los Recursos de Transparencia;</a:t>
            </a:r>
          </a:p>
          <a:p>
            <a:pPr algn="just"/>
            <a:r>
              <a:rPr lang="es-MX" sz="2000" dirty="0"/>
              <a:t>Secretariado Técnico del Comité de Transparencia Secretariado Técnico del Consejo Ciudadano de Transparencia;</a:t>
            </a:r>
          </a:p>
        </p:txBody>
      </p:sp>
      <p:pic>
        <p:nvPicPr>
          <p:cNvPr id="8" name="Imagen 7">
            <a:extLst>
              <a:ext uri="{FF2B5EF4-FFF2-40B4-BE49-F238E27FC236}">
                <a16:creationId xmlns:a16="http://schemas.microsoft.com/office/drawing/2014/main" xmlns="" id="{134C4BE6-1FC5-40C3-882F-EC09DF5D1EAB}"/>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715000" y="215348"/>
            <a:ext cx="5791200" cy="1499650"/>
          </a:xfrm>
          <a:prstGeom prst="rect">
            <a:avLst/>
          </a:prstGeom>
        </p:spPr>
      </p:pic>
    </p:spTree>
    <p:extLst>
      <p:ext uri="{BB962C8B-B14F-4D97-AF65-F5344CB8AC3E}">
        <p14:creationId xmlns:p14="http://schemas.microsoft.com/office/powerpoint/2010/main" val="1165411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F89D27-4058-43AC-BFD5-B477FBF5CA74}"/>
              </a:ext>
            </a:extLst>
          </p:cNvPr>
          <p:cNvSpPr>
            <a:spLocks noGrp="1"/>
          </p:cNvSpPr>
          <p:nvPr>
            <p:ph type="title"/>
          </p:nvPr>
        </p:nvSpPr>
        <p:spPr>
          <a:xfrm>
            <a:off x="1115568" y="801859"/>
            <a:ext cx="10168128" cy="1179576"/>
          </a:xfrm>
        </p:spPr>
        <p:txBody>
          <a:bodyPr>
            <a:normAutofit/>
          </a:bodyPr>
          <a:lstStyle/>
          <a:p>
            <a:r>
              <a:rPr lang="es-MX" sz="2800" b="1" dirty="0"/>
              <a:t>Actividades Permanentes</a:t>
            </a:r>
          </a:p>
        </p:txBody>
      </p:sp>
      <p:sp>
        <p:nvSpPr>
          <p:cNvPr id="3" name="Marcador de contenido 2">
            <a:extLst>
              <a:ext uri="{FF2B5EF4-FFF2-40B4-BE49-F238E27FC236}">
                <a16:creationId xmlns:a16="http://schemas.microsoft.com/office/drawing/2014/main" xmlns="" id="{0706B355-0BC4-48A6-BFA2-D27F710A9EDD}"/>
              </a:ext>
            </a:extLst>
          </p:cNvPr>
          <p:cNvSpPr>
            <a:spLocks noGrp="1"/>
          </p:cNvSpPr>
          <p:nvPr>
            <p:ph idx="1"/>
          </p:nvPr>
        </p:nvSpPr>
        <p:spPr>
          <a:xfrm>
            <a:off x="1311965" y="2250140"/>
            <a:ext cx="9971732" cy="3169999"/>
          </a:xfrm>
        </p:spPr>
        <p:txBody>
          <a:bodyPr>
            <a:noAutofit/>
          </a:bodyPr>
          <a:lstStyle/>
          <a:p>
            <a:pPr algn="just"/>
            <a:r>
              <a:rPr lang="es-MX" sz="2000" dirty="0"/>
              <a:t>Secretariado Técnico del Comité del Sistema Municipal de Gobierno Abierto;</a:t>
            </a:r>
          </a:p>
          <a:p>
            <a:pPr algn="just"/>
            <a:r>
              <a:rPr lang="es-MX" sz="2000" dirty="0"/>
              <a:t>Integrante del Comité Coordinador del Sistema Municipal Anticorrupción;</a:t>
            </a:r>
          </a:p>
          <a:p>
            <a:pPr algn="just"/>
            <a:r>
              <a:rPr lang="es-MX" sz="2000" dirty="0"/>
              <a:t>Integrante del Comité de Participación Social del Sistema Anticorrupción;</a:t>
            </a:r>
          </a:p>
          <a:p>
            <a:pPr algn="just"/>
            <a:r>
              <a:rPr lang="es-MX" sz="2000" dirty="0"/>
              <a:t>Integrante del Comité de Ética; e </a:t>
            </a:r>
          </a:p>
          <a:p>
            <a:pPr algn="just"/>
            <a:r>
              <a:rPr lang="es-MX" sz="2000" dirty="0"/>
              <a:t>Integrante del Grupo Interdisciplinario.</a:t>
            </a:r>
          </a:p>
        </p:txBody>
      </p:sp>
      <p:pic>
        <p:nvPicPr>
          <p:cNvPr id="8" name="Imagen 7">
            <a:extLst>
              <a:ext uri="{FF2B5EF4-FFF2-40B4-BE49-F238E27FC236}">
                <a16:creationId xmlns:a16="http://schemas.microsoft.com/office/drawing/2014/main" xmlns="" id="{EAF8A1FF-4389-411A-B83B-C139148348DE}"/>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spTree>
    <p:extLst>
      <p:ext uri="{BB962C8B-B14F-4D97-AF65-F5344CB8AC3E}">
        <p14:creationId xmlns:p14="http://schemas.microsoft.com/office/powerpoint/2010/main" val="149197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B4376A-50B2-43B8-9872-B124BD07BC6C}"/>
              </a:ext>
            </a:extLst>
          </p:cNvPr>
          <p:cNvSpPr>
            <a:spLocks noGrp="1"/>
          </p:cNvSpPr>
          <p:nvPr>
            <p:ph type="title"/>
          </p:nvPr>
        </p:nvSpPr>
        <p:spPr>
          <a:xfrm>
            <a:off x="1115568" y="829994"/>
            <a:ext cx="10168128" cy="1179576"/>
          </a:xfrm>
        </p:spPr>
        <p:txBody>
          <a:bodyPr>
            <a:normAutofit/>
          </a:bodyPr>
          <a:lstStyle/>
          <a:p>
            <a:r>
              <a:rPr lang="es-ES" sz="2800" b="1" dirty="0"/>
              <a:t>Actividades Focalizadas</a:t>
            </a:r>
            <a:endParaRPr lang="es-MX" sz="2800" dirty="0"/>
          </a:p>
        </p:txBody>
      </p:sp>
      <p:sp>
        <p:nvSpPr>
          <p:cNvPr id="3" name="Marcador de contenido 2">
            <a:extLst>
              <a:ext uri="{FF2B5EF4-FFF2-40B4-BE49-F238E27FC236}">
                <a16:creationId xmlns:a16="http://schemas.microsoft.com/office/drawing/2014/main" xmlns="" id="{06A6803A-A5EB-4F1E-85F9-3C768C18733E}"/>
              </a:ext>
            </a:extLst>
          </p:cNvPr>
          <p:cNvSpPr>
            <a:spLocks noGrp="1"/>
          </p:cNvSpPr>
          <p:nvPr>
            <p:ph idx="1"/>
          </p:nvPr>
        </p:nvSpPr>
        <p:spPr>
          <a:xfrm>
            <a:off x="1115568" y="2278274"/>
            <a:ext cx="10168128" cy="4051842"/>
          </a:xfrm>
        </p:spPr>
        <p:txBody>
          <a:bodyPr>
            <a:normAutofit fontScale="85000" lnSpcReduction="10000"/>
          </a:bodyPr>
          <a:lstStyle/>
          <a:p>
            <a:pPr algn="just"/>
            <a:r>
              <a:rPr lang="es-MX" sz="2200" dirty="0"/>
              <a:t>Actualizar, revisar y emitir opinión de fichas de seguridad en materia de protección de datos personales, así como de las medidas físicas, técnicas y administrativas de parte de las dependencias internas;</a:t>
            </a:r>
          </a:p>
          <a:p>
            <a:pPr algn="just"/>
            <a:r>
              <a:rPr lang="es-MX" sz="2200" dirty="0"/>
              <a:t>Actualizar y revisar los avisos de privacidad Integral, simplificado y corto, así como de los avisos de privacidad focalizados generados por parte de las dependencias internas;</a:t>
            </a:r>
          </a:p>
          <a:p>
            <a:pPr algn="just"/>
            <a:r>
              <a:rPr lang="es-MX" sz="2200" dirty="0"/>
              <a:t>Revisar y emitir opinión en las evaluaciones de impacto en la protección de datos personales, generadas por partes de las dependencias internas; </a:t>
            </a:r>
          </a:p>
          <a:p>
            <a:pPr algn="just"/>
            <a:r>
              <a:rPr lang="es-MX" sz="2200" dirty="0"/>
              <a:t>Incrementar el numero de bases de datos contenidas en el portal de datos abiertos a partir de sensibilizar a las áreas sobre le importancia de un Gobierno Abierto;</a:t>
            </a:r>
          </a:p>
          <a:p>
            <a:pPr algn="just"/>
            <a:r>
              <a:rPr lang="es-MX" sz="2200" dirty="0"/>
              <a:t>Enlace del Secretariado Técnico de Gobierno Abierto Jalisco; y </a:t>
            </a:r>
          </a:p>
          <a:p>
            <a:pPr algn="just"/>
            <a:r>
              <a:rPr lang="es-MX" sz="2200" dirty="0"/>
              <a:t>Enlace en la implementación de la Iniciativa de Transparencia en Infraestructura “</a:t>
            </a:r>
            <a:r>
              <a:rPr lang="es-MX" sz="2200" dirty="0" err="1"/>
              <a:t>CoST</a:t>
            </a:r>
            <a:r>
              <a:rPr lang="es-MX" sz="2200" dirty="0"/>
              <a:t>“.</a:t>
            </a:r>
          </a:p>
          <a:p>
            <a:pPr marL="0" indent="0" algn="just">
              <a:buNone/>
            </a:pPr>
            <a:endParaRPr lang="es-MX" sz="2200" dirty="0"/>
          </a:p>
        </p:txBody>
      </p:sp>
      <p:pic>
        <p:nvPicPr>
          <p:cNvPr id="7" name="Imagen 6">
            <a:extLst>
              <a:ext uri="{FF2B5EF4-FFF2-40B4-BE49-F238E27FC236}">
                <a16:creationId xmlns:a16="http://schemas.microsoft.com/office/drawing/2014/main" xmlns="" id="{A74FD9DB-9259-4EF2-90B3-0D07C05541F9}"/>
              </a:ext>
            </a:extLst>
          </p:cNvPr>
          <p:cNvPicPr>
            <a:picLocks noChangeAspect="1"/>
          </p:cNvPicPr>
          <p:nvPr/>
        </p:nvPicPr>
        <p:blipFill rotWithShape="1">
          <a:blip r:embed="rId2">
            <a:extLst>
              <a:ext uri="{28A0092B-C50C-407E-A947-70E740481C1C}">
                <a14:useLocalDpi xmlns:a14="http://schemas.microsoft.com/office/drawing/2010/main" val="0"/>
              </a:ext>
            </a:extLst>
          </a:blip>
          <a:srcRect l="11007" t="35834" r="13302" b="38055"/>
          <a:stretch/>
        </p:blipFill>
        <p:spPr>
          <a:xfrm>
            <a:off x="5867400" y="139148"/>
            <a:ext cx="5791200" cy="1499650"/>
          </a:xfrm>
          <a:prstGeom prst="rect">
            <a:avLst/>
          </a:prstGeom>
        </p:spPr>
      </p:pic>
    </p:spTree>
    <p:extLst>
      <p:ext uri="{BB962C8B-B14F-4D97-AF65-F5344CB8AC3E}">
        <p14:creationId xmlns:p14="http://schemas.microsoft.com/office/powerpoint/2010/main" val="2761837319"/>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3C3522"/>
      </a:dk2>
      <a:lt2>
        <a:srgbClr val="E2E5E8"/>
      </a:lt2>
      <a:accent1>
        <a:srgbClr val="E98A3E"/>
      </a:accent1>
      <a:accent2>
        <a:srgbClr val="B2A13B"/>
      </a:accent2>
      <a:accent3>
        <a:srgbClr val="92AD4E"/>
      </a:accent3>
      <a:accent4>
        <a:srgbClr val="5FB738"/>
      </a:accent4>
      <a:accent5>
        <a:srgbClr val="2EBA3D"/>
      </a:accent5>
      <a:accent6>
        <a:srgbClr val="32B778"/>
      </a:accent6>
      <a:hlink>
        <a:srgbClr val="5C85A7"/>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
  <TotalTime>594</TotalTime>
  <Words>1109</Words>
  <Application>Microsoft Office PowerPoint</Application>
  <PresentationFormat>Panorámica</PresentationFormat>
  <Paragraphs>88</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Avenir Next LT Pro</vt:lpstr>
      <vt:lpstr>Calibri</vt:lpstr>
      <vt:lpstr>AccentBoxVTI</vt:lpstr>
      <vt:lpstr>Plan de Trabajo 2022 </vt:lpstr>
      <vt:lpstr>Introducción</vt:lpstr>
      <vt:lpstr>Objetivo</vt:lpstr>
      <vt:lpstr>EJES ESTRATÉGICOS</vt:lpstr>
      <vt:lpstr>Normatividad aplicable</vt:lpstr>
      <vt:lpstr>Actividades Permanentes</vt:lpstr>
      <vt:lpstr>Actividades Permanentes</vt:lpstr>
      <vt:lpstr>Actividades Permanentes</vt:lpstr>
      <vt:lpstr>Actividades Focalizadas</vt:lpstr>
      <vt:lpstr>Actividades Estratégicas </vt:lpstr>
      <vt:lpstr>MIR 2022</vt:lpstr>
      <vt:lpstr>MIR 2022</vt:lpstr>
      <vt:lpstr>MIR 2022</vt:lpstr>
      <vt:lpstr> Actividades Permanentes</vt:lpstr>
      <vt:lpstr> Actividades Permanentes</vt:lpstr>
      <vt:lpstr> Actividades Permanentes</vt:lpstr>
      <vt:lpstr> Actividades Permanentes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Trabajo 2020</dc:title>
  <dc:creator>Rocio Aceves</dc:creator>
  <cp:lastModifiedBy>Mildred Gonzalez Rubio</cp:lastModifiedBy>
  <cp:revision>26</cp:revision>
  <dcterms:created xsi:type="dcterms:W3CDTF">2020-01-26T23:54:16Z</dcterms:created>
  <dcterms:modified xsi:type="dcterms:W3CDTF">2022-02-18T19:17:11Z</dcterms:modified>
</cp:coreProperties>
</file>